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1" r:id="rId2"/>
    <p:sldId id="320" r:id="rId3"/>
    <p:sldId id="319" r:id="rId4"/>
    <p:sldId id="322" r:id="rId5"/>
    <p:sldId id="326" r:id="rId6"/>
    <p:sldId id="324" r:id="rId7"/>
    <p:sldId id="329" r:id="rId8"/>
    <p:sldId id="327" r:id="rId9"/>
    <p:sldId id="328" r:id="rId10"/>
    <p:sldId id="318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xana Damian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5" autoAdjust="0"/>
    <p:restoredTop sz="94569" autoAdjust="0"/>
  </p:normalViewPr>
  <p:slideViewPr>
    <p:cSldViewPr>
      <p:cViewPr varScale="1">
        <p:scale>
          <a:sx n="83" d="100"/>
          <a:sy n="83" d="100"/>
        </p:scale>
        <p:origin x="146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EAE949-9B6C-4927-BA42-D33BF369EEA7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95881C-36D0-4566-8A93-CA558998E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0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826165-8B08-4282-BBCC-A196B59E122A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010C52-977F-4E52-A217-FB62AE57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55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E1CA7-FBB2-4AA2-B508-753BAE76A5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9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6629400" y="6164263"/>
            <a:ext cx="2260600" cy="461962"/>
            <a:chOff x="6629400" y="6164650"/>
            <a:chExt cx="2260600" cy="461665"/>
          </a:xfrm>
        </p:grpSpPr>
        <p:pic>
          <p:nvPicPr>
            <p:cNvPr id="5" name="Picture 7" descr="eu_zaszlo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29400" y="6172200"/>
              <a:ext cx="640080" cy="424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8"/>
            <p:cNvSpPr txBox="1"/>
            <p:nvPr userDrawn="1"/>
          </p:nvSpPr>
          <p:spPr>
            <a:xfrm>
              <a:off x="7315200" y="6164650"/>
              <a:ext cx="1574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Co-financed by the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European Union</a:t>
              </a:r>
            </a:p>
          </p:txBody>
        </p:sp>
      </p:grpSp>
      <p:cxnSp>
        <p:nvCxnSpPr>
          <p:cNvPr id="7" name="Straight Connector 9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5044-3633-4276-9CAB-21A9B388D2D3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43CE-6012-41F2-8B1D-B8CC25C9A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CAF3-7A74-4937-A389-D42C935272B6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DD0D1-CD80-4744-A8FF-E6720EA05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0204-5F98-46F4-8FFF-2FD8A97B5ABA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E33D-9111-401A-AF69-BB4D9A60E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6629400" y="6164263"/>
            <a:ext cx="2260600" cy="461962"/>
            <a:chOff x="6629400" y="6164650"/>
            <a:chExt cx="2260600" cy="461665"/>
          </a:xfrm>
        </p:grpSpPr>
        <p:pic>
          <p:nvPicPr>
            <p:cNvPr id="6" name="Picture 7" descr="eu_zaszlo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29400" y="6172200"/>
              <a:ext cx="640080" cy="424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8"/>
            <p:cNvSpPr txBox="1"/>
            <p:nvPr userDrawn="1"/>
          </p:nvSpPr>
          <p:spPr>
            <a:xfrm>
              <a:off x="7315200" y="6164650"/>
              <a:ext cx="1574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Co-financed by the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European Union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224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F057-C7B3-4AAC-8E79-6A31597E8576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C45B-4D4B-41FC-B609-2DCAEF78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6629400" y="6164263"/>
            <a:ext cx="2260600" cy="461962"/>
            <a:chOff x="6629400" y="6164650"/>
            <a:chExt cx="2260600" cy="461665"/>
          </a:xfrm>
        </p:grpSpPr>
        <p:pic>
          <p:nvPicPr>
            <p:cNvPr id="5" name="Picture 7" descr="eu_zaszlo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29400" y="6172200"/>
              <a:ext cx="640080" cy="424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8"/>
            <p:cNvSpPr txBox="1"/>
            <p:nvPr userDrawn="1"/>
          </p:nvSpPr>
          <p:spPr>
            <a:xfrm>
              <a:off x="7315200" y="6164650"/>
              <a:ext cx="1574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Co-financed by the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European Union</a:t>
              </a:r>
            </a:p>
          </p:txBody>
        </p:sp>
      </p:grpSp>
      <p:cxnSp>
        <p:nvCxnSpPr>
          <p:cNvPr id="7" name="Straight Connector 9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DAB39-C3F9-47E5-B06B-048A7BBEF45A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851C-1FFB-46D0-9C56-56D1305E5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6629400" y="6164263"/>
            <a:ext cx="2260600" cy="461962"/>
            <a:chOff x="6629400" y="6164650"/>
            <a:chExt cx="2260600" cy="461665"/>
          </a:xfrm>
        </p:grpSpPr>
        <p:pic>
          <p:nvPicPr>
            <p:cNvPr id="6" name="Picture 8" descr="eu_zaszlo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29400" y="6172200"/>
              <a:ext cx="640080" cy="424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9"/>
            <p:cNvSpPr txBox="1"/>
            <p:nvPr userDrawn="1"/>
          </p:nvSpPr>
          <p:spPr>
            <a:xfrm>
              <a:off x="7315200" y="6164650"/>
              <a:ext cx="1574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Co-financed by the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European Union</a:t>
              </a:r>
            </a:p>
          </p:txBody>
        </p:sp>
      </p:grpSp>
      <p:cxnSp>
        <p:nvCxnSpPr>
          <p:cNvPr id="8" name="Straight Connector 10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05BA-D069-4EA1-B1EC-8643660BBE0A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6D6C-A25D-45C8-8B47-07B83AFF6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D3FF-73D0-4571-AFB6-A6F9E2505344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9BDE-29DA-4AB9-939D-5BAD91BD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114C-6A53-482D-A049-98CF65DECDE6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59A1-64E3-4963-AADF-44FC429D2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4D90-0074-4054-9FD6-59F5228C0E3D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4E8D-7B59-4C03-9CD1-66373A0E8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40AF-145B-43E9-BC64-BA4339872F41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D5BBA-15ED-4744-86C5-5AAB8C57C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4D52-0476-4FF3-BA9F-D449B9C999FF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414E-B968-4E06-875B-61B9067D0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1398D8-3577-4B3E-8FB3-88B86DB5C64E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BEF581-1FC4-47C8-8CA1-8D02654A3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HUSKROUA ENI logo_final.ai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137400" y="273050"/>
            <a:ext cx="15382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uskroua-cbc.eu/documents/project-implementation-documen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525" y="0"/>
            <a:ext cx="9124950" cy="1000125"/>
          </a:xfrm>
          <a:solidFill>
            <a:srgbClr val="2A3D7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Open Sans"/>
                <a:cs typeface="Open Sans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1800" b="1" dirty="0" smtClean="0">
                <a:solidFill>
                  <a:schemeClr val="bg1"/>
                </a:solidFill>
                <a:latin typeface="Open Sans"/>
                <a:cs typeface="Open Sans"/>
              </a:rPr>
              <a:t>Hungary-Slovakia-Romania-Ukraine ENI</a:t>
            </a:r>
            <a:br>
              <a:rPr lang="en-US" sz="1800" b="1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1800" dirty="0" smtClean="0">
                <a:solidFill>
                  <a:schemeClr val="bg1"/>
                </a:solidFill>
                <a:latin typeface="Open Sans"/>
                <a:cs typeface="Open Sans"/>
              </a:rPr>
              <a:t>Cross-border Cooperation </a:t>
            </a:r>
            <a:r>
              <a:rPr lang="en-US" sz="1800" dirty="0" err="1" smtClean="0">
                <a:solidFill>
                  <a:schemeClr val="bg1"/>
                </a:solidFill>
                <a:latin typeface="Open Sans"/>
                <a:cs typeface="Open Sans"/>
              </a:rPr>
              <a:t>Programme</a:t>
            </a:r>
            <a:r>
              <a:rPr lang="en-US" sz="1800" dirty="0" smtClean="0">
                <a:solidFill>
                  <a:schemeClr val="bg1"/>
                </a:solidFill>
                <a:latin typeface="Open Sans"/>
                <a:cs typeface="Open Sans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1800" dirty="0" smtClean="0">
                <a:solidFill>
                  <a:schemeClr val="bg1"/>
                </a:solidFill>
                <a:latin typeface="Open Sans"/>
                <a:cs typeface="Open Sans"/>
              </a:rPr>
              <a:t>2014-2020</a:t>
            </a:r>
            <a:br>
              <a:rPr lang="en-US" sz="1800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endParaRPr lang="en-US" sz="1800" dirty="0"/>
          </a:p>
        </p:txBody>
      </p:sp>
      <p:pic>
        <p:nvPicPr>
          <p:cNvPr id="15362" name="Picture 5" descr="ppt_im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24950" cy="1514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3" name="Picture 6" descr="HUSKROUA ENI logo_final_white.ai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207963"/>
            <a:ext cx="7223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143000" y="612775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HUSKROUA CBC</a:t>
            </a:r>
          </a:p>
        </p:txBody>
      </p:sp>
      <p:sp>
        <p:nvSpPr>
          <p:cNvPr id="15365" name="Title 1"/>
          <p:cNvSpPr txBox="1">
            <a:spLocks/>
          </p:cNvSpPr>
          <p:nvPr/>
        </p:nvSpPr>
        <p:spPr bwMode="auto">
          <a:xfrm>
            <a:off x="-19050" y="2428875"/>
            <a:ext cx="9144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rgbClr val="2A3D77"/>
                </a:solidFill>
                <a:latin typeface="Open Sans"/>
                <a:ea typeface="Open Sans"/>
                <a:cs typeface="Open Sans"/>
              </a:rPr>
              <a:t>PARTNERSHIP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>
                <a:solidFill>
                  <a:srgbClr val="36322D"/>
                </a:solidFill>
                <a:latin typeface="Open Sans"/>
                <a:ea typeface="Open Sans"/>
                <a:cs typeface="Open Sans"/>
              </a:rPr>
              <a:t>WITHOUT BORDERS</a:t>
            </a:r>
          </a:p>
        </p:txBody>
      </p: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1403350" y="3316288"/>
            <a:ext cx="62649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Open Sans"/>
                <a:ea typeface="Open Sans"/>
                <a:cs typeface="Open Sans"/>
              </a:rPr>
              <a:t>HUSKROUA ENI CBC </a:t>
            </a:r>
            <a:r>
              <a:rPr lang="en-US" b="1" dirty="0" smtClean="0">
                <a:latin typeface="Open Sans"/>
                <a:ea typeface="Open Sans"/>
                <a:cs typeface="Open Sans"/>
              </a:rPr>
              <a:t>2014-2020</a:t>
            </a:r>
          </a:p>
          <a:p>
            <a:endParaRPr lang="en-US" dirty="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  <a:p>
            <a:r>
              <a:rPr lang="en-US" dirty="0" err="1" smtClean="0"/>
              <a:t>Školenie</a:t>
            </a:r>
            <a:r>
              <a:rPr lang="en-US" dirty="0" smtClean="0"/>
              <a:t> SK </a:t>
            </a:r>
            <a:r>
              <a:rPr lang="en-US" dirty="0" err="1" smtClean="0"/>
              <a:t>prijímateľov</a:t>
            </a:r>
            <a:r>
              <a:rPr lang="en-US" dirty="0" smtClean="0"/>
              <a:t> - </a:t>
            </a:r>
            <a:r>
              <a:rPr lang="en-US" dirty="0" err="1" smtClean="0"/>
              <a:t>zmeny</a:t>
            </a:r>
            <a:r>
              <a:rPr lang="en-US" dirty="0" smtClean="0"/>
              <a:t> v PIM a </a:t>
            </a:r>
            <a:r>
              <a:rPr lang="en-US" dirty="0" err="1" smtClean="0"/>
              <a:t>grantovej</a:t>
            </a:r>
            <a:r>
              <a:rPr lang="en-US" dirty="0" smtClean="0"/>
              <a:t> </a:t>
            </a:r>
            <a:r>
              <a:rPr lang="en-US" dirty="0" err="1" smtClean="0"/>
              <a:t>zmluve</a:t>
            </a:r>
            <a:endParaRPr lang="en-US" dirty="0"/>
          </a:p>
          <a:p>
            <a:endParaRPr lang="hu-HU" b="1" dirty="0" smtClean="0"/>
          </a:p>
          <a:p>
            <a:r>
              <a:rPr lang="en-US" b="1" dirty="0" smtClean="0"/>
              <a:t>11. </a:t>
            </a:r>
            <a:r>
              <a:rPr lang="en-US" b="1" dirty="0" err="1" smtClean="0"/>
              <a:t>november</a:t>
            </a:r>
            <a:r>
              <a:rPr lang="en-US" b="1" dirty="0" smtClean="0"/>
              <a:t> 2020</a:t>
            </a:r>
            <a:endParaRPr lang="en-US" dirty="0"/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5818188" y="4495800"/>
            <a:ext cx="2976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www.huskroua-cbc.eu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7875"/>
          </a:xfrm>
        </p:spPr>
        <p:txBody>
          <a:bodyPr/>
          <a:lstStyle/>
          <a:p>
            <a:pPr algn="l"/>
            <a:r>
              <a:rPr lang="hu-HU" sz="2000" b="1" dirty="0" smtClean="0"/>
              <a:t>.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968899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/>
              <a:t>Ďakujem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pozornosť</a:t>
            </a:r>
            <a:r>
              <a:rPr lang="en-US" b="1" dirty="0" smtClean="0"/>
              <a:t>! 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7875"/>
          </a:xfrm>
        </p:spPr>
        <p:txBody>
          <a:bodyPr/>
          <a:lstStyle/>
          <a:p>
            <a:pPr algn="l"/>
            <a:r>
              <a:rPr lang="en-US" sz="2000" b="1" dirty="0" err="1" smtClean="0"/>
              <a:t>Zmeny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grantovej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zmluvy</a:t>
            </a:r>
            <a:r>
              <a:rPr lang="en-US" sz="2000" b="1" dirty="0" smtClean="0"/>
              <a:t> a PIM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968899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err="1" smtClean="0"/>
              <a:t>Modifikácie</a:t>
            </a:r>
            <a:r>
              <a:rPr lang="en-US" sz="2000" dirty="0" smtClean="0"/>
              <a:t> v </a:t>
            </a:r>
            <a:r>
              <a:rPr lang="en-US" sz="2000" dirty="0" err="1" smtClean="0"/>
              <a:t>programových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dokumentoch</a:t>
            </a:r>
            <a:r>
              <a:rPr lang="en-US" sz="2000" dirty="0" smtClean="0"/>
              <a:t> </a:t>
            </a:r>
            <a:r>
              <a:rPr lang="en-US" sz="2000" dirty="0" err="1" smtClean="0"/>
              <a:t>ako</a:t>
            </a:r>
            <a:r>
              <a:rPr lang="en-US" sz="2000" dirty="0" smtClean="0"/>
              <a:t> </a:t>
            </a:r>
            <a:r>
              <a:rPr lang="en-US" sz="2000" dirty="0" err="1" smtClean="0"/>
              <a:t>zodpovedajúce</a:t>
            </a:r>
            <a:r>
              <a:rPr lang="en-US" sz="2000" dirty="0" smtClean="0"/>
              <a:t> </a:t>
            </a:r>
            <a:r>
              <a:rPr lang="en-US" sz="2000" dirty="0" err="1" smtClean="0"/>
              <a:t>opatrenia</a:t>
            </a:r>
            <a:r>
              <a:rPr lang="en-US" sz="2000" dirty="0" smtClean="0"/>
              <a:t> </a:t>
            </a:r>
            <a:r>
              <a:rPr lang="en-US" sz="2000" dirty="0" err="1" smtClean="0"/>
              <a:t>ku</a:t>
            </a:r>
            <a:r>
              <a:rPr lang="en-US" sz="2000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000" dirty="0" err="1" smtClean="0"/>
              <a:t>Žiadostiam</a:t>
            </a:r>
            <a:r>
              <a:rPr lang="en-US" sz="2000" dirty="0" smtClean="0"/>
              <a:t> </a:t>
            </a:r>
            <a:r>
              <a:rPr lang="en-US" sz="2000" dirty="0" err="1" smtClean="0"/>
              <a:t>prijímateľov</a:t>
            </a:r>
            <a:r>
              <a:rPr lang="en-US" sz="2000" dirty="0" smtClean="0"/>
              <a:t> pre </a:t>
            </a:r>
            <a:r>
              <a:rPr lang="en-US" sz="2000" dirty="0" err="1" smtClean="0"/>
              <a:t>zefektívnenie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implementácie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000" dirty="0" smtClean="0"/>
              <a:t>COVID-19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err="1" smtClean="0"/>
              <a:t>Modifikácie</a:t>
            </a:r>
            <a:r>
              <a:rPr lang="en-US" sz="2000" dirty="0" smtClean="0"/>
              <a:t> </a:t>
            </a:r>
            <a:r>
              <a:rPr lang="en-US" sz="2000" dirty="0" err="1" smtClean="0"/>
              <a:t>schválené</a:t>
            </a:r>
            <a:r>
              <a:rPr lang="en-US" sz="2000" dirty="0" smtClean="0"/>
              <a:t> SMV 12. </a:t>
            </a:r>
            <a:r>
              <a:rPr lang="en-US" sz="2000" dirty="0" err="1" smtClean="0"/>
              <a:t>októbra</a:t>
            </a:r>
            <a:r>
              <a:rPr lang="en-US" sz="2000" dirty="0" smtClean="0"/>
              <a:t> 2020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err="1" smtClean="0"/>
              <a:t>Grantová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zmluva</a:t>
            </a:r>
            <a:r>
              <a:rPr lang="en-US" sz="2000" b="1" dirty="0" smtClean="0"/>
              <a:t>: 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sk-SK" sz="2000" b="1" dirty="0" smtClean="0"/>
              <a:t>právne ustanovenia v preambule </a:t>
            </a:r>
            <a:r>
              <a:rPr lang="en-US" sz="1800" b="1" dirty="0" smtClean="0"/>
              <a:t>– </a:t>
            </a:r>
            <a:r>
              <a:rPr lang="en-US" sz="2000" dirty="0" err="1"/>
              <a:t>Vykonávacie</a:t>
            </a:r>
            <a:r>
              <a:rPr lang="en-US" sz="1800" b="1" dirty="0" smtClean="0"/>
              <a:t> </a:t>
            </a:r>
            <a:r>
              <a:rPr lang="en-US" sz="2000" dirty="0" err="1" smtClean="0"/>
              <a:t>nariadenie</a:t>
            </a:r>
            <a:r>
              <a:rPr lang="en-US" sz="2000" dirty="0" smtClean="0"/>
              <a:t> (EU) 2020/879 z 23. </a:t>
            </a:r>
            <a:r>
              <a:rPr lang="en-US" sz="2000" dirty="0" err="1" smtClean="0"/>
              <a:t>júna</a:t>
            </a:r>
            <a:r>
              <a:rPr lang="en-US" sz="2000" dirty="0" smtClean="0"/>
              <a:t> 2020 (amending Implementing Regulation (EU) No 897/2014 with specific measures in response to the COVID-19 pandemic)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err="1" smtClean="0"/>
              <a:t>Článok</a:t>
            </a:r>
            <a:r>
              <a:rPr lang="en-US" sz="2000" b="1" dirty="0" smtClean="0"/>
              <a:t> 6 – </a:t>
            </a:r>
            <a:r>
              <a:rPr lang="en-US" sz="2000" b="1" dirty="0" err="1" smtClean="0"/>
              <a:t>naratívny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opisný</a:t>
            </a:r>
            <a:r>
              <a:rPr lang="en-US" sz="2000" b="1" dirty="0" smtClean="0"/>
              <a:t>) a </a:t>
            </a:r>
            <a:r>
              <a:rPr lang="en-US" sz="2000" b="1" dirty="0" err="1" smtClean="0"/>
              <a:t>finančný</a:t>
            </a:r>
            <a:r>
              <a:rPr lang="en-US" sz="2000" b="1" dirty="0" smtClean="0"/>
              <a:t> reporting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 err="1" smtClean="0"/>
              <a:t>Interreg</a:t>
            </a:r>
            <a:r>
              <a:rPr lang="en-US" sz="2000" b="1" dirty="0" smtClean="0"/>
              <a:t> + </a:t>
            </a:r>
            <a:r>
              <a:rPr lang="en-US" sz="2000" b="1" dirty="0" err="1" smtClean="0"/>
              <a:t>systém</a:t>
            </a:r>
            <a:endParaRPr lang="en-US" sz="2000" b="1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Bod 6.7 – v </a:t>
            </a:r>
            <a:r>
              <a:rPr lang="en-US" sz="2000" dirty="0" err="1" smtClean="0"/>
              <a:t>prípade</a:t>
            </a:r>
            <a:r>
              <a:rPr lang="en-US" sz="2000" dirty="0" smtClean="0"/>
              <a:t>, </a:t>
            </a:r>
            <a:r>
              <a:rPr lang="en-US" sz="2000" dirty="0" err="1" smtClean="0"/>
              <a:t>že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Interreg</a:t>
            </a:r>
            <a:r>
              <a:rPr lang="en-US" sz="2000" b="1" dirty="0" smtClean="0"/>
              <a:t> + </a:t>
            </a:r>
            <a:r>
              <a:rPr lang="en-US" sz="2000" b="1" dirty="0" err="1" smtClean="0"/>
              <a:t>systém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nie</a:t>
            </a:r>
            <a:r>
              <a:rPr lang="en-US" sz="2000" b="1" dirty="0" smtClean="0"/>
              <a:t> je </a:t>
            </a:r>
            <a:r>
              <a:rPr lang="en-US" sz="2000" b="1" dirty="0" err="1" smtClean="0"/>
              <a:t>funkčný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vykonanie</a:t>
            </a:r>
            <a:r>
              <a:rPr lang="en-US" sz="2000" dirty="0" smtClean="0"/>
              <a:t> </a:t>
            </a:r>
            <a:r>
              <a:rPr lang="en-US" sz="2000" dirty="0" err="1" smtClean="0"/>
              <a:t>verifikácie</a:t>
            </a:r>
            <a:r>
              <a:rPr lang="en-US" sz="2000" dirty="0" smtClean="0"/>
              <a:t> </a:t>
            </a:r>
            <a:r>
              <a:rPr lang="en-US" sz="2000" dirty="0" err="1" smtClean="0"/>
              <a:t>nákladov</a:t>
            </a:r>
            <a:r>
              <a:rPr lang="en-US" sz="2000" dirty="0" smtClean="0"/>
              <a:t> a </a:t>
            </a:r>
            <a:r>
              <a:rPr lang="en-US" sz="2000" dirty="0" err="1" smtClean="0"/>
              <a:t>vystavenie</a:t>
            </a:r>
            <a:r>
              <a:rPr lang="en-US" sz="2000" dirty="0" smtClean="0"/>
              <a:t> </a:t>
            </a:r>
            <a:r>
              <a:rPr lang="en-US" sz="2000" dirty="0" err="1" smtClean="0"/>
              <a:t>reportu</a:t>
            </a:r>
            <a:r>
              <a:rPr lang="en-US" sz="2000" dirty="0" smtClean="0"/>
              <a:t>, </a:t>
            </a:r>
            <a:r>
              <a:rPr lang="en-US" sz="2000" dirty="0" err="1" smtClean="0"/>
              <a:t>termín</a:t>
            </a:r>
            <a:r>
              <a:rPr lang="en-US" sz="2000" dirty="0" smtClean="0"/>
              <a:t> </a:t>
            </a:r>
            <a:r>
              <a:rPr lang="en-US" sz="2000" dirty="0" err="1" smtClean="0"/>
              <a:t>podania</a:t>
            </a:r>
            <a:r>
              <a:rPr lang="en-US" sz="2000" dirty="0" smtClean="0"/>
              <a:t> </a:t>
            </a:r>
            <a:r>
              <a:rPr lang="en-US" sz="2000" dirty="0" err="1" smtClean="0"/>
              <a:t>správy</a:t>
            </a:r>
            <a:r>
              <a:rPr lang="en-US" sz="2000" dirty="0" smtClean="0"/>
              <a:t> </a:t>
            </a:r>
            <a:r>
              <a:rPr lang="en-US" sz="2000" dirty="0" err="1" smtClean="0"/>
              <a:t>prijímateľom</a:t>
            </a:r>
            <a:r>
              <a:rPr lang="en-US" sz="2000" dirty="0" smtClean="0"/>
              <a:t> a </a:t>
            </a:r>
            <a:r>
              <a:rPr lang="en-US" sz="2000" dirty="0" err="1" smtClean="0"/>
              <a:t>termín</a:t>
            </a:r>
            <a:r>
              <a:rPr lang="en-US" sz="2000" dirty="0" smtClean="0"/>
              <a:t> </a:t>
            </a:r>
            <a:r>
              <a:rPr lang="en-US" sz="2000" dirty="0" err="1" smtClean="0"/>
              <a:t>podania</a:t>
            </a:r>
            <a:r>
              <a:rPr lang="en-US" sz="2000" dirty="0" smtClean="0"/>
              <a:t> </a:t>
            </a:r>
            <a:r>
              <a:rPr lang="en-US" sz="2000" dirty="0" err="1" smtClean="0"/>
              <a:t>priebežnej</a:t>
            </a:r>
            <a:r>
              <a:rPr lang="en-US" sz="2000" dirty="0" smtClean="0"/>
              <a:t>/</a:t>
            </a:r>
            <a:r>
              <a:rPr lang="en-US" sz="2000" dirty="0" err="1" smtClean="0"/>
              <a:t>záverečnej</a:t>
            </a:r>
            <a:r>
              <a:rPr lang="en-US" sz="2000" dirty="0" smtClean="0"/>
              <a:t> </a:t>
            </a:r>
            <a:r>
              <a:rPr lang="en-US" sz="2000" dirty="0" err="1" smtClean="0"/>
              <a:t>správy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prvých</a:t>
            </a:r>
            <a:r>
              <a:rPr lang="en-US" sz="2000" dirty="0" smtClean="0"/>
              <a:t> 12 </a:t>
            </a:r>
            <a:r>
              <a:rPr lang="en-US" sz="2000" dirty="0" err="1" smtClean="0"/>
              <a:t>mesiacov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implementácie</a:t>
            </a:r>
            <a:r>
              <a:rPr lang="en-US" sz="2000" dirty="0" smtClean="0"/>
              <a:t> </a:t>
            </a:r>
            <a:r>
              <a:rPr lang="en-US" sz="2000" dirty="0" err="1" smtClean="0"/>
              <a:t>môže</a:t>
            </a:r>
            <a:r>
              <a:rPr lang="en-US" sz="2000" dirty="0" smtClean="0"/>
              <a:t> </a:t>
            </a:r>
            <a:r>
              <a:rPr lang="en-US" sz="2000" dirty="0" err="1" smtClean="0"/>
              <a:t>byť</a:t>
            </a:r>
            <a:r>
              <a:rPr lang="en-US" sz="2000" dirty="0" smtClean="0"/>
              <a:t> </a:t>
            </a:r>
            <a:r>
              <a:rPr lang="en-US" sz="2000" dirty="0" err="1" smtClean="0"/>
              <a:t>predĺžený</a:t>
            </a:r>
            <a:r>
              <a:rPr lang="en-US" sz="2000" dirty="0" smtClean="0"/>
              <a:t> o </a:t>
            </a:r>
            <a:r>
              <a:rPr lang="en-US" sz="2000" b="1" dirty="0" err="1" smtClean="0"/>
              <a:t>maximálne</a:t>
            </a:r>
            <a:r>
              <a:rPr lang="en-US" sz="2000" b="1" dirty="0" smtClean="0"/>
              <a:t> 6 </a:t>
            </a:r>
            <a:r>
              <a:rPr lang="en-US" sz="2000" b="1" dirty="0" err="1" smtClean="0"/>
              <a:t>mesiacov</a:t>
            </a:r>
            <a:r>
              <a:rPr lang="en-US" sz="2000" b="1" dirty="0" smtClean="0"/>
              <a:t> </a:t>
            </a:r>
            <a:r>
              <a:rPr lang="en-US" sz="2000" dirty="0" smtClean="0"/>
              <a:t>v </a:t>
            </a:r>
            <a:r>
              <a:rPr lang="en-US" sz="2000" dirty="0" err="1" smtClean="0"/>
              <a:t>závislosti</a:t>
            </a:r>
            <a:r>
              <a:rPr lang="en-US" sz="2000" dirty="0" smtClean="0"/>
              <a:t> od </a:t>
            </a:r>
            <a:r>
              <a:rPr lang="en-US" sz="2000" dirty="0" err="1" smtClean="0"/>
              <a:t>dostupnosti</a:t>
            </a:r>
            <a:r>
              <a:rPr lang="en-US" sz="2000" dirty="0" smtClean="0"/>
              <a:t> </a:t>
            </a:r>
            <a:r>
              <a:rPr lang="en-US" sz="2000" dirty="0" err="1" smtClean="0"/>
              <a:t>Interreg</a:t>
            </a:r>
            <a:r>
              <a:rPr lang="en-US" sz="2000" dirty="0" smtClean="0"/>
              <a:t> + </a:t>
            </a:r>
            <a:r>
              <a:rPr lang="en-US" sz="2000" dirty="0" err="1" smtClean="0"/>
              <a:t>systému</a:t>
            </a:r>
            <a:r>
              <a:rPr lang="en-US" sz="2000" dirty="0" smtClean="0"/>
              <a:t>. 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i="1" dirty="0" err="1" smtClean="0">
                <a:solidFill>
                  <a:srgbClr val="FF0000"/>
                </a:solidFill>
              </a:rPr>
              <a:t>Poznámka</a:t>
            </a:r>
            <a:r>
              <a:rPr lang="en-US" sz="2000" i="1" dirty="0" smtClean="0">
                <a:solidFill>
                  <a:srgbClr val="FF0000"/>
                </a:solidFill>
              </a:rPr>
              <a:t>: 6 </a:t>
            </a:r>
            <a:r>
              <a:rPr lang="en-US" sz="2000" i="1" dirty="0" err="1" smtClean="0">
                <a:solidFill>
                  <a:srgbClr val="FF0000"/>
                </a:solidFill>
              </a:rPr>
              <a:t>mesiacov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zahŕňa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verifikáciu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nákladov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vykonanú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kontrolou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sz="2000" dirty="0"/>
          </a:p>
          <a:p>
            <a:pPr lvl="0"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266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7875"/>
          </a:xfrm>
        </p:spPr>
        <p:txBody>
          <a:bodyPr/>
          <a:lstStyle/>
          <a:p>
            <a:pPr algn="l"/>
            <a:r>
              <a:rPr lang="en-US" sz="2000" b="1" dirty="0" err="1"/>
              <a:t>Zmeny</a:t>
            </a:r>
            <a:r>
              <a:rPr lang="en-US" sz="2000" b="1" dirty="0"/>
              <a:t> </a:t>
            </a:r>
            <a:r>
              <a:rPr lang="en-US" sz="2000" b="1" dirty="0" err="1"/>
              <a:t>grantovej</a:t>
            </a:r>
            <a:r>
              <a:rPr lang="en-US" sz="2000" b="1" dirty="0"/>
              <a:t> </a:t>
            </a:r>
            <a:r>
              <a:rPr lang="en-US" sz="2000" b="1" dirty="0" err="1"/>
              <a:t>zmluvy</a:t>
            </a:r>
            <a:r>
              <a:rPr lang="en-US" sz="2000" b="1" dirty="0"/>
              <a:t> a PIM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8136904" cy="4824535"/>
          </a:xfrm>
        </p:spPr>
        <p:txBody>
          <a:bodyPr rtlCol="0">
            <a:normAutofit/>
          </a:bodyPr>
          <a:lstStyle/>
          <a:p>
            <a:r>
              <a:rPr lang="en-GB" sz="1600" b="1" dirty="0" err="1" smtClean="0"/>
              <a:t>Článok</a:t>
            </a:r>
            <a:r>
              <a:rPr lang="en-GB" sz="1600" b="1" dirty="0" smtClean="0"/>
              <a:t> 7 – </a:t>
            </a:r>
            <a:r>
              <a:rPr lang="en-GB" sz="1600" b="1" dirty="0" err="1" smtClean="0"/>
              <a:t>platobné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ustanovenia</a:t>
            </a:r>
            <a:r>
              <a:rPr lang="hu-HU" sz="1600" b="1" dirty="0" smtClean="0"/>
              <a:t>, </a:t>
            </a:r>
            <a:r>
              <a:rPr lang="en-US" sz="1600" b="1" dirty="0" smtClean="0"/>
              <a:t>bod </a:t>
            </a:r>
            <a:r>
              <a:rPr lang="en-GB" sz="1600" b="1" dirty="0" smtClean="0"/>
              <a:t>7.3 </a:t>
            </a:r>
            <a:endParaRPr lang="hu-HU" sz="1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err="1" smtClean="0"/>
              <a:t>Podmienkou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dosiahnutie</a:t>
            </a:r>
            <a:r>
              <a:rPr lang="en-US" sz="1600" dirty="0" smtClean="0"/>
              <a:t> </a:t>
            </a:r>
            <a:r>
              <a:rPr lang="en-US" sz="1600" b="1" dirty="0" err="1" smtClean="0"/>
              <a:t>plnej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výšky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ďalšej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platby</a:t>
            </a:r>
            <a:r>
              <a:rPr lang="en-US" sz="1600" b="1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druhej</a:t>
            </a:r>
            <a:r>
              <a:rPr lang="en-US" sz="1600" dirty="0" smtClean="0"/>
              <a:t> a </a:t>
            </a:r>
            <a:r>
              <a:rPr lang="en-US" sz="1600" dirty="0" err="1" smtClean="0"/>
              <a:t>tretej</a:t>
            </a:r>
            <a:r>
              <a:rPr lang="en-US" sz="1600" dirty="0" smtClean="0"/>
              <a:t> </a:t>
            </a:r>
            <a:r>
              <a:rPr lang="en-US" sz="1600" dirty="0" err="1" smtClean="0"/>
              <a:t>zálohovej</a:t>
            </a:r>
            <a:r>
              <a:rPr lang="en-US" sz="1600" dirty="0" smtClean="0"/>
              <a:t> </a:t>
            </a:r>
            <a:r>
              <a:rPr lang="en-US" sz="1600" dirty="0" err="1" smtClean="0"/>
              <a:t>platby</a:t>
            </a:r>
            <a:r>
              <a:rPr lang="en-US" sz="1600" dirty="0" smtClean="0"/>
              <a:t> v </a:t>
            </a:r>
            <a:r>
              <a:rPr lang="en-US" sz="1600" dirty="0" err="1" smtClean="0"/>
              <a:t>prípade</a:t>
            </a:r>
            <a:r>
              <a:rPr lang="en-US" sz="1600" dirty="0" smtClean="0"/>
              <a:t> infra </a:t>
            </a:r>
            <a:r>
              <a:rPr lang="en-US" sz="1600" dirty="0" err="1" smtClean="0"/>
              <a:t>projektov</a:t>
            </a:r>
            <a:r>
              <a:rPr lang="en-US" sz="1600" dirty="0" smtClean="0"/>
              <a:t> </a:t>
            </a:r>
            <a:r>
              <a:rPr lang="en-US" sz="1600" b="1" u="sng" dirty="0" err="1"/>
              <a:t>po</a:t>
            </a:r>
            <a:r>
              <a:rPr lang="en-US" sz="1600" b="1" u="sng" dirty="0"/>
              <a:t> </a:t>
            </a:r>
            <a:r>
              <a:rPr lang="en-US" sz="1600" b="1" u="sng" dirty="0" err="1"/>
              <a:t>prvých</a:t>
            </a:r>
            <a:r>
              <a:rPr lang="en-US" sz="1600" b="1" u="sng" dirty="0"/>
              <a:t> </a:t>
            </a:r>
            <a:r>
              <a:rPr lang="en-GB" sz="1600" b="1" u="sng" dirty="0"/>
              <a:t>12 </a:t>
            </a:r>
            <a:r>
              <a:rPr lang="en-GB" sz="1600" b="1" u="sng" dirty="0" err="1" smtClean="0"/>
              <a:t>mesiacoch</a:t>
            </a:r>
            <a:r>
              <a:rPr lang="en-GB" sz="1600" b="1" u="sng" dirty="0" smtClean="0"/>
              <a:t> </a:t>
            </a:r>
            <a:r>
              <a:rPr lang="en-GB" sz="1600" b="1" u="sng" dirty="0" err="1" smtClean="0"/>
              <a:t>monitorovacieho</a:t>
            </a:r>
            <a:r>
              <a:rPr lang="en-GB" sz="1600" b="1" u="sng" dirty="0" smtClean="0"/>
              <a:t> </a:t>
            </a:r>
            <a:r>
              <a:rPr lang="en-GB" sz="1600" b="1" u="sng" dirty="0" err="1" smtClean="0"/>
              <a:t>obdobia</a:t>
            </a:r>
            <a:r>
              <a:rPr lang="en-GB" sz="1600" dirty="0"/>
              <a:t> </a:t>
            </a:r>
            <a:r>
              <a:rPr lang="en-GB" sz="1600" dirty="0" smtClean="0"/>
              <a:t>je </a:t>
            </a:r>
            <a:r>
              <a:rPr lang="en-GB" sz="1600" dirty="0" err="1" smtClean="0"/>
              <a:t>dosiahnutie</a:t>
            </a:r>
            <a:r>
              <a:rPr lang="en-GB" sz="1600" dirty="0" smtClean="0"/>
              <a:t> </a:t>
            </a:r>
            <a:r>
              <a:rPr lang="en-GB" sz="1600" dirty="0" err="1" smtClean="0"/>
              <a:t>čerpania</a:t>
            </a:r>
            <a:r>
              <a:rPr lang="en-GB" sz="1600" dirty="0" smtClean="0"/>
              <a:t> </a:t>
            </a:r>
            <a:r>
              <a:rPr lang="en-GB" sz="1600" dirty="0" err="1"/>
              <a:t>aspoň</a:t>
            </a:r>
            <a:r>
              <a:rPr lang="en-GB" sz="1600" dirty="0"/>
              <a:t> 50% </a:t>
            </a:r>
            <a:r>
              <a:rPr lang="en-GB" sz="1600" dirty="0" err="1" smtClean="0"/>
              <a:t>predošlej</a:t>
            </a:r>
            <a:r>
              <a:rPr lang="en-GB" sz="1600" dirty="0" smtClean="0"/>
              <a:t> </a:t>
            </a:r>
            <a:r>
              <a:rPr lang="en-GB" sz="1600" dirty="0" err="1" smtClean="0"/>
              <a:t>platby</a:t>
            </a:r>
            <a:r>
              <a:rPr lang="en-GB" sz="1600" dirty="0" smtClean="0"/>
              <a:t> </a:t>
            </a:r>
            <a:r>
              <a:rPr lang="en-US" sz="1600" dirty="0" err="1" smtClean="0"/>
              <a:t>potvrdenej</a:t>
            </a:r>
            <a:r>
              <a:rPr lang="en-US" sz="1600" dirty="0" smtClean="0"/>
              <a:t> </a:t>
            </a:r>
            <a:r>
              <a:rPr lang="en-US" sz="1600" dirty="0" err="1" smtClean="0"/>
              <a:t>vystavenou</a:t>
            </a:r>
            <a:r>
              <a:rPr lang="en-US" sz="1600" dirty="0" smtClean="0"/>
              <a:t> </a:t>
            </a:r>
            <a:r>
              <a:rPr lang="en-US" sz="1600" dirty="0" err="1" smtClean="0"/>
              <a:t>správou</a:t>
            </a:r>
            <a:r>
              <a:rPr lang="en-US" sz="1600" dirty="0" smtClean="0"/>
              <a:t> z </a:t>
            </a:r>
            <a:r>
              <a:rPr lang="en-US" sz="1600" dirty="0" err="1" smtClean="0"/>
              <a:t>verifikácie</a:t>
            </a:r>
            <a:r>
              <a:rPr lang="en-US" sz="1600" dirty="0" smtClean="0"/>
              <a:t> </a:t>
            </a:r>
            <a:r>
              <a:rPr lang="en-US" sz="1600" dirty="0" err="1" smtClean="0"/>
              <a:t>nákladov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i="1" dirty="0" err="1" smtClean="0">
                <a:solidFill>
                  <a:srgbClr val="FF0000"/>
                </a:solidFill>
              </a:rPr>
              <a:t>Poznámka</a:t>
            </a:r>
            <a:r>
              <a:rPr lang="en-US" sz="1600" i="1" dirty="0" smtClean="0">
                <a:solidFill>
                  <a:srgbClr val="FF0000"/>
                </a:solidFill>
              </a:rPr>
              <a:t>: 50% č</a:t>
            </a:r>
            <a:r>
              <a:rPr lang="hu-HU" sz="1600" i="1" dirty="0" err="1" smtClean="0">
                <a:solidFill>
                  <a:srgbClr val="FF0000"/>
                </a:solidFill>
              </a:rPr>
              <a:t>erpania</a:t>
            </a:r>
            <a:r>
              <a:rPr lang="hu-HU" sz="1600" i="1" dirty="0" smtClean="0">
                <a:solidFill>
                  <a:srgbClr val="FF0000"/>
                </a:solidFill>
              </a:rPr>
              <a:t> </a:t>
            </a:r>
            <a:r>
              <a:rPr lang="hu-HU" sz="1600" i="1" dirty="0" err="1" smtClean="0">
                <a:solidFill>
                  <a:srgbClr val="FF0000"/>
                </a:solidFill>
              </a:rPr>
              <a:t>platby</a:t>
            </a:r>
            <a:r>
              <a:rPr lang="hu-HU" sz="1600" i="1" dirty="0" smtClean="0">
                <a:solidFill>
                  <a:srgbClr val="FF0000"/>
                </a:solidFill>
              </a:rPr>
              <a:t> </a:t>
            </a:r>
            <a:r>
              <a:rPr lang="hu-HU" sz="1600" i="1" u="sng" dirty="0" smtClean="0">
                <a:solidFill>
                  <a:srgbClr val="FF0000"/>
                </a:solidFill>
              </a:rPr>
              <a:t>na </a:t>
            </a:r>
            <a:r>
              <a:rPr lang="en-US" sz="1600" i="1" u="sng" dirty="0" smtClean="0">
                <a:solidFill>
                  <a:srgbClr val="FF0000"/>
                </a:solidFill>
              </a:rPr>
              <a:t>partner</a:t>
            </a:r>
            <a:r>
              <a:rPr lang="hu-HU" sz="1600" i="1" u="sng" dirty="0" err="1" smtClean="0">
                <a:solidFill>
                  <a:srgbClr val="FF0000"/>
                </a:solidFill>
              </a:rPr>
              <a:t>skej</a:t>
            </a:r>
            <a:r>
              <a:rPr lang="hu-HU" sz="1600" i="1" u="sng" dirty="0" smtClean="0">
                <a:solidFill>
                  <a:srgbClr val="FF0000"/>
                </a:solidFill>
              </a:rPr>
              <a:t> </a:t>
            </a:r>
            <a:r>
              <a:rPr lang="hu-HU" sz="1600" i="1" u="sng" dirty="0" err="1" smtClean="0">
                <a:solidFill>
                  <a:srgbClr val="FF0000"/>
                </a:solidFill>
              </a:rPr>
              <a:t>úrovni</a:t>
            </a:r>
            <a:r>
              <a:rPr lang="en-US" sz="1600" i="1" dirty="0" smtClean="0">
                <a:solidFill>
                  <a:srgbClr val="FF0000"/>
                </a:solidFill>
              </a:rPr>
              <a:t>, n</a:t>
            </a:r>
            <a:r>
              <a:rPr lang="hu-HU" sz="1600" i="1" dirty="0" err="1" smtClean="0">
                <a:solidFill>
                  <a:srgbClr val="FF0000"/>
                </a:solidFill>
              </a:rPr>
              <a:t>ie</a:t>
            </a:r>
            <a:r>
              <a:rPr lang="hu-HU" sz="1600" i="1" dirty="0" smtClean="0">
                <a:solidFill>
                  <a:srgbClr val="FF0000"/>
                </a:solidFill>
              </a:rPr>
              <a:t> na </a:t>
            </a:r>
            <a:r>
              <a:rPr lang="hu-HU" sz="1600" i="1" dirty="0" err="1" smtClean="0">
                <a:solidFill>
                  <a:srgbClr val="FF0000"/>
                </a:solidFill>
              </a:rPr>
              <a:t>projektovej</a:t>
            </a:r>
            <a:r>
              <a:rPr lang="hu-HU" sz="1600" i="1" dirty="0" smtClean="0">
                <a:solidFill>
                  <a:srgbClr val="FF0000"/>
                </a:solidFill>
              </a:rPr>
              <a:t>!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err="1" smtClean="0"/>
              <a:t>Pokiaľ</a:t>
            </a:r>
            <a:r>
              <a:rPr lang="en-US" sz="1600" dirty="0" smtClean="0"/>
              <a:t> je </a:t>
            </a:r>
            <a:r>
              <a:rPr lang="en-GB" sz="1600" dirty="0" err="1" smtClean="0"/>
              <a:t>čerpanie</a:t>
            </a:r>
            <a:r>
              <a:rPr lang="en-GB" sz="1600" dirty="0" smtClean="0"/>
              <a:t> </a:t>
            </a:r>
            <a:r>
              <a:rPr lang="en-GB" sz="1600" dirty="0" err="1" smtClean="0"/>
              <a:t>prvej</a:t>
            </a:r>
            <a:r>
              <a:rPr lang="en-GB" sz="1600" dirty="0" smtClean="0"/>
              <a:t> </a:t>
            </a:r>
            <a:r>
              <a:rPr lang="en-GB" sz="1600" dirty="0" err="1" smtClean="0"/>
              <a:t>platby</a:t>
            </a:r>
            <a:r>
              <a:rPr lang="en-GB" sz="1600" dirty="0" smtClean="0"/>
              <a:t> (a </a:t>
            </a:r>
            <a:r>
              <a:rPr lang="en-GB" sz="1600" dirty="0" err="1" smtClean="0"/>
              <a:t>druhej</a:t>
            </a:r>
            <a:r>
              <a:rPr lang="en-GB" sz="1600" dirty="0" smtClean="0"/>
              <a:t> </a:t>
            </a:r>
            <a:r>
              <a:rPr lang="en-GB" sz="1600" dirty="0" err="1" smtClean="0"/>
              <a:t>platby</a:t>
            </a:r>
            <a:r>
              <a:rPr lang="en-US" sz="1600" dirty="0"/>
              <a:t> </a:t>
            </a:r>
            <a:r>
              <a:rPr lang="en-US" sz="1600" dirty="0" err="1"/>
              <a:t>prípade</a:t>
            </a:r>
            <a:r>
              <a:rPr lang="en-US" sz="1600" dirty="0"/>
              <a:t> infra </a:t>
            </a:r>
            <a:r>
              <a:rPr lang="en-US" sz="1600" dirty="0" err="1" smtClean="0"/>
              <a:t>projektov</a:t>
            </a:r>
            <a:r>
              <a:rPr lang="en-US" sz="1600" dirty="0" smtClean="0"/>
              <a:t>) </a:t>
            </a:r>
            <a:r>
              <a:rPr lang="en-US" sz="1600" dirty="0" err="1" smtClean="0"/>
              <a:t>nižšie</a:t>
            </a:r>
            <a:r>
              <a:rPr lang="en-US" sz="1600" dirty="0" smtClean="0"/>
              <a:t> </a:t>
            </a:r>
            <a:r>
              <a:rPr lang="en-US" sz="1600" dirty="0" err="1" smtClean="0"/>
              <a:t>ne</a:t>
            </a:r>
            <a:r>
              <a:rPr lang="en-US" sz="1600" dirty="0" err="1"/>
              <a:t>ž</a:t>
            </a:r>
            <a:r>
              <a:rPr lang="en-GB" sz="1600" dirty="0" smtClean="0"/>
              <a:t> </a:t>
            </a:r>
            <a:r>
              <a:rPr lang="en-US" sz="1600" b="1" dirty="0"/>
              <a:t>50</a:t>
            </a:r>
            <a:r>
              <a:rPr lang="en-US" sz="1600" b="1" dirty="0" smtClean="0"/>
              <a:t>%, </a:t>
            </a:r>
            <a:r>
              <a:rPr lang="en-US" sz="1600" b="1" u="sng" dirty="0" err="1" smtClean="0"/>
              <a:t>výška</a:t>
            </a:r>
            <a:r>
              <a:rPr lang="en-US" sz="1600" b="1" u="sng" dirty="0" smtClean="0"/>
              <a:t> </a:t>
            </a:r>
            <a:r>
              <a:rPr lang="en-US" sz="1600" b="1" u="sng" dirty="0" err="1"/>
              <a:t>ďalšej</a:t>
            </a:r>
            <a:r>
              <a:rPr lang="en-US" sz="1600" b="1" u="sng" dirty="0"/>
              <a:t> </a:t>
            </a:r>
            <a:r>
              <a:rPr lang="en-US" sz="1600" b="1" u="sng" dirty="0" err="1" smtClean="0"/>
              <a:t>platby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bude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znížená</a:t>
            </a:r>
            <a:r>
              <a:rPr lang="en-US" sz="1600" b="1" u="sng" dirty="0" smtClean="0"/>
              <a:t> o </a:t>
            </a:r>
            <a:r>
              <a:rPr lang="en-US" sz="1600" b="1" u="sng" dirty="0" err="1" smtClean="0"/>
              <a:t>podieľ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nevyčerpaných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prostriedkov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ku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oným</a:t>
            </a:r>
            <a:r>
              <a:rPr lang="en-US" sz="1600" b="1" u="sng" dirty="0" smtClean="0"/>
              <a:t> 50%-</a:t>
            </a:r>
            <a:r>
              <a:rPr lang="en-US" sz="1600" b="1" u="sng" dirty="0" err="1" smtClean="0"/>
              <a:t>tám</a:t>
            </a:r>
            <a:r>
              <a:rPr lang="en-US" sz="1600" b="1" u="sng" dirty="0" smtClean="0"/>
              <a:t> z </a:t>
            </a:r>
            <a:r>
              <a:rPr lang="en-US" sz="1600" b="1" u="sng" dirty="0" err="1" smtClean="0"/>
              <a:t>predošlej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platby</a:t>
            </a:r>
            <a:r>
              <a:rPr lang="en-US" sz="1600" b="1" u="sng" dirty="0" smtClean="0"/>
              <a:t>.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1600" b="1" dirty="0" err="1" smtClean="0"/>
              <a:t>Článok</a:t>
            </a:r>
            <a:r>
              <a:rPr lang="en-US" sz="1600" b="1" dirty="0" smtClean="0"/>
              <a:t> 17 – </a:t>
            </a:r>
            <a:r>
              <a:rPr lang="en-US" sz="1600" b="1" dirty="0" err="1" smtClean="0"/>
              <a:t>predĺženie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pozastavenie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zrušenie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grantovej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zmluvy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b="1" strike="sngStrike" dirty="0" err="1" smtClean="0"/>
              <a:t>Projekt</a:t>
            </a:r>
            <a:r>
              <a:rPr lang="en-US" sz="1600" b="1" strike="sngStrike" dirty="0" smtClean="0"/>
              <a:t> </a:t>
            </a:r>
            <a:r>
              <a:rPr lang="en-US" sz="1600" b="1" strike="sngStrike" dirty="0" err="1" smtClean="0"/>
              <a:t>môže</a:t>
            </a:r>
            <a:r>
              <a:rPr lang="en-US" sz="1600" b="1" strike="sngStrike" dirty="0" smtClean="0"/>
              <a:t> </a:t>
            </a:r>
            <a:r>
              <a:rPr lang="en-US" sz="1600" b="1" strike="sngStrike" dirty="0" err="1" smtClean="0"/>
              <a:t>byť</a:t>
            </a:r>
            <a:r>
              <a:rPr lang="en-US" sz="1600" b="1" strike="sngStrike" dirty="0" smtClean="0"/>
              <a:t>  </a:t>
            </a:r>
            <a:r>
              <a:rPr lang="en-US" sz="1600" b="1" strike="sngStrike" dirty="0" err="1" smtClean="0"/>
              <a:t>predĺžený</a:t>
            </a:r>
            <a:r>
              <a:rPr lang="en-US" sz="1600" b="1" strike="sngStrike" dirty="0" smtClean="0"/>
              <a:t> </a:t>
            </a:r>
            <a:r>
              <a:rPr lang="en-US" sz="1600" b="1" strike="sngStrike" dirty="0" err="1" smtClean="0"/>
              <a:t>len</a:t>
            </a:r>
            <a:r>
              <a:rPr lang="en-US" sz="1600" b="1" strike="sngStrike" dirty="0" smtClean="0"/>
              <a:t> </a:t>
            </a:r>
            <a:r>
              <a:rPr lang="en-US" sz="1600" b="1" strike="sngStrike" dirty="0" err="1" smtClean="0"/>
              <a:t>raz</a:t>
            </a:r>
            <a:r>
              <a:rPr lang="en-US" sz="1600" b="1" strike="sngStrike" dirty="0" smtClean="0"/>
              <a:t> </a:t>
            </a:r>
            <a:r>
              <a:rPr lang="en-US" sz="1600" b="1" strike="sngStrike" dirty="0" err="1" smtClean="0"/>
              <a:t>na</a:t>
            </a:r>
            <a:r>
              <a:rPr lang="en-US" sz="1600" b="1" strike="sngStrike" dirty="0" smtClean="0"/>
              <a:t> </a:t>
            </a:r>
            <a:r>
              <a:rPr lang="en-US" sz="1600" b="1" strike="sngStrike" dirty="0" err="1" smtClean="0"/>
              <a:t>dobu</a:t>
            </a:r>
            <a:r>
              <a:rPr lang="en-US" sz="1600" b="1" strike="sngStrike" dirty="0" smtClean="0"/>
              <a:t> maximum 6 </a:t>
            </a:r>
            <a:r>
              <a:rPr lang="en-US" sz="1600" b="1" strike="sngStrike" dirty="0" err="1" smtClean="0"/>
              <a:t>mesiacov</a:t>
            </a:r>
            <a:r>
              <a:rPr lang="en-US" sz="1600" b="1" strike="sngStrike" dirty="0" smtClean="0"/>
              <a:t> </a:t>
            </a:r>
          </a:p>
          <a:p>
            <a:pPr marL="0" indent="0">
              <a:buNone/>
            </a:pPr>
            <a:r>
              <a:rPr lang="en-US" sz="1600" i="1" dirty="0" err="1">
                <a:solidFill>
                  <a:srgbClr val="FF0000"/>
                </a:solidFill>
              </a:rPr>
              <a:t>Poznámka</a:t>
            </a:r>
            <a:r>
              <a:rPr lang="en-US" sz="1600" i="1" dirty="0">
                <a:solidFill>
                  <a:srgbClr val="FF0000"/>
                </a:solidFill>
              </a:rPr>
              <a:t>: </a:t>
            </a:r>
            <a:r>
              <a:rPr lang="en-US" sz="1600" i="1" dirty="0" err="1" smtClean="0">
                <a:solidFill>
                  <a:srgbClr val="FF0000"/>
                </a:solidFill>
              </a:rPr>
              <a:t>väčšia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šanca</a:t>
            </a:r>
            <a:r>
              <a:rPr lang="en-US" sz="1600" i="1" dirty="0" smtClean="0">
                <a:solidFill>
                  <a:srgbClr val="FF0000"/>
                </a:solidFill>
              </a:rPr>
              <a:t> v </a:t>
            </a:r>
            <a:r>
              <a:rPr lang="en-US" sz="1600" i="1" dirty="0" err="1" smtClean="0">
                <a:solidFill>
                  <a:srgbClr val="FF0000"/>
                </a:solidFill>
              </a:rPr>
              <a:t>prípade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meškania</a:t>
            </a:r>
            <a:r>
              <a:rPr lang="en-US" sz="1600" i="1" dirty="0" smtClean="0">
                <a:solidFill>
                  <a:srgbClr val="FF0000"/>
                </a:solidFill>
              </a:rPr>
              <a:t> v </a:t>
            </a:r>
            <a:r>
              <a:rPr lang="en-US" sz="1600" i="1" dirty="0" err="1" smtClean="0">
                <a:solidFill>
                  <a:srgbClr val="FF0000"/>
                </a:solidFill>
              </a:rPr>
              <a:t>rámci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implementácie</a:t>
            </a:r>
            <a:endParaRPr lang="hu-HU" sz="16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600" u="sng" strike="sngStrike" dirty="0"/>
          </a:p>
          <a:p>
            <a:pPr marL="0" indent="0">
              <a:buNone/>
            </a:pPr>
            <a:r>
              <a:rPr lang="en-GB" sz="1600" u="sng" dirty="0" smtClean="0"/>
              <a:t>The modifications will be introduced in the operating GCs via the addendums </a:t>
            </a:r>
          </a:p>
        </p:txBody>
      </p:sp>
    </p:spTree>
    <p:extLst>
      <p:ext uri="{BB962C8B-B14F-4D97-AF65-F5344CB8AC3E}">
        <p14:creationId xmlns:p14="http://schemas.microsoft.com/office/powerpoint/2010/main" val="70041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 err="1"/>
              <a:t>Zmeny</a:t>
            </a:r>
            <a:r>
              <a:rPr lang="en-US" sz="2400" b="1" dirty="0"/>
              <a:t> </a:t>
            </a:r>
            <a:r>
              <a:rPr lang="en-US" sz="2400" b="1" dirty="0" err="1"/>
              <a:t>grantovej</a:t>
            </a:r>
            <a:r>
              <a:rPr lang="en-US" sz="2400" b="1" dirty="0"/>
              <a:t> </a:t>
            </a:r>
            <a:r>
              <a:rPr lang="en-US" sz="2400" b="1" dirty="0" err="1"/>
              <a:t>zmluvy</a:t>
            </a:r>
            <a:r>
              <a:rPr lang="en-US" sz="2400" b="1" dirty="0"/>
              <a:t> a PIM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PIM: 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-https://</a:t>
            </a:r>
            <a:r>
              <a:rPr lang="en-US" sz="1800" dirty="0" smtClean="0"/>
              <a:t>huskroua-cbc.eu/documents/project-implementation-documents</a:t>
            </a:r>
            <a:endParaRPr lang="hu-HU" sz="1800" dirty="0" smtClean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Zosúladený</a:t>
            </a:r>
            <a:r>
              <a:rPr lang="en-US" sz="1800" dirty="0" smtClean="0"/>
              <a:t> s </a:t>
            </a:r>
            <a:r>
              <a:rPr lang="en-US" sz="1800" dirty="0" err="1" smtClean="0"/>
              <a:t>ustanoveniami</a:t>
            </a:r>
            <a:r>
              <a:rPr lang="en-US" sz="1800" dirty="0" smtClean="0"/>
              <a:t> </a:t>
            </a:r>
            <a:r>
              <a:rPr lang="en-US" sz="1800" dirty="0" err="1" smtClean="0"/>
              <a:t>grantovej</a:t>
            </a:r>
            <a:r>
              <a:rPr lang="en-US" sz="1800" dirty="0" smtClean="0"/>
              <a:t> </a:t>
            </a:r>
            <a:r>
              <a:rPr lang="en-US" sz="1800" dirty="0" err="1" smtClean="0"/>
              <a:t>zmluvy</a:t>
            </a:r>
            <a:r>
              <a:rPr lang="hu-HU" sz="1800" dirty="0" smtClean="0"/>
              <a:t>, </a:t>
            </a:r>
            <a:r>
              <a:rPr lang="en-US" sz="1800" dirty="0" err="1" smtClean="0"/>
              <a:t>príjem</a:t>
            </a:r>
            <a:r>
              <a:rPr lang="en-US" sz="1800" dirty="0" smtClean="0"/>
              <a:t> a </a:t>
            </a:r>
            <a:r>
              <a:rPr lang="en-US" sz="1800" dirty="0" err="1" smtClean="0"/>
              <a:t>úrok</a:t>
            </a:r>
            <a:r>
              <a:rPr lang="en-US" sz="1800" dirty="0" smtClean="0"/>
              <a:t> zo </a:t>
            </a:r>
            <a:r>
              <a:rPr lang="en-US" sz="1800" dirty="0" err="1" smtClean="0"/>
              <a:t>zálohovej</a:t>
            </a:r>
            <a:r>
              <a:rPr lang="en-US" sz="1800" dirty="0" smtClean="0"/>
              <a:t> </a:t>
            </a:r>
            <a:r>
              <a:rPr lang="en-US" sz="1800" dirty="0" err="1" smtClean="0"/>
              <a:t>platby</a:t>
            </a:r>
            <a:r>
              <a:rPr lang="en-US" sz="1800" dirty="0" smtClean="0"/>
              <a:t> (bod 3.6)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err="1" smtClean="0"/>
              <a:t>Interreg</a:t>
            </a:r>
            <a:r>
              <a:rPr lang="en-US" sz="1800" dirty="0" smtClean="0"/>
              <a:t> + system je </a:t>
            </a:r>
            <a:r>
              <a:rPr lang="en-US" sz="1800" dirty="0" err="1" smtClean="0"/>
              <a:t>opísaný</a:t>
            </a:r>
            <a:r>
              <a:rPr lang="en-US" sz="1800" dirty="0" smtClean="0"/>
              <a:t> v PIM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1800" dirty="0" smtClean="0"/>
              <a:t>Externali</a:t>
            </a:r>
            <a:r>
              <a:rPr lang="en-US" sz="1800" dirty="0" err="1" smtClean="0"/>
              <a:t>zác</a:t>
            </a:r>
            <a:r>
              <a:rPr lang="hu-HU" sz="1800" dirty="0" smtClean="0"/>
              <a:t>i</a:t>
            </a:r>
            <a:r>
              <a:rPr lang="en-US" sz="1800" dirty="0" smtClean="0"/>
              <a:t>a</a:t>
            </a:r>
            <a:r>
              <a:rPr lang="hu-HU" sz="1800" dirty="0" smtClean="0"/>
              <a:t> </a:t>
            </a:r>
            <a:r>
              <a:rPr lang="en-US" sz="1800" dirty="0" err="1" smtClean="0"/>
              <a:t>nákladov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hu-HU" sz="1800" dirty="0" smtClean="0"/>
              <a:t>proje</a:t>
            </a:r>
            <a:r>
              <a:rPr lang="en-US" sz="1800" dirty="0" smtClean="0"/>
              <a:t>k</a:t>
            </a:r>
            <a:r>
              <a:rPr lang="hu-HU" sz="1800" dirty="0" smtClean="0"/>
              <a:t>t</a:t>
            </a:r>
            <a:r>
              <a:rPr lang="en-US" sz="1800" dirty="0" err="1" smtClean="0"/>
              <a:t>ový</a:t>
            </a:r>
            <a:r>
              <a:rPr lang="hu-HU" sz="1800" dirty="0" smtClean="0"/>
              <a:t> manažment costs</a:t>
            </a:r>
          </a:p>
          <a:p>
            <a:pPr marL="0" indent="0">
              <a:buNone/>
            </a:pPr>
            <a:r>
              <a:rPr lang="en-US" sz="1800" i="1" dirty="0" err="1" smtClean="0">
                <a:solidFill>
                  <a:srgbClr val="FF0000"/>
                </a:solidFill>
              </a:rPr>
              <a:t>Poznámka</a:t>
            </a:r>
            <a:r>
              <a:rPr lang="en-US" sz="1800" i="1" dirty="0" smtClean="0">
                <a:solidFill>
                  <a:srgbClr val="FF0000"/>
                </a:solidFill>
              </a:rPr>
              <a:t>: do </a:t>
            </a:r>
            <a:r>
              <a:rPr lang="en-US" sz="1800" i="1" dirty="0" err="1" smtClean="0">
                <a:solidFill>
                  <a:srgbClr val="FF0000"/>
                </a:solidFill>
              </a:rPr>
              <a:t>externého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mana</a:t>
            </a:r>
            <a:r>
              <a:rPr lang="hu-HU" sz="1800" i="1" dirty="0">
                <a:solidFill>
                  <a:srgbClr val="FF0000"/>
                </a:solidFill>
              </a:rPr>
              <a:t>ž</a:t>
            </a:r>
            <a:r>
              <a:rPr lang="en-US" sz="1800" i="1" dirty="0" err="1">
                <a:solidFill>
                  <a:srgbClr val="FF0000"/>
                </a:solidFill>
              </a:rPr>
              <a:t>mentu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môže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byť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zazmluvnená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jedine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fyzická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osoba</a:t>
            </a:r>
            <a:r>
              <a:rPr lang="en-US" sz="1800" i="1" dirty="0">
                <a:solidFill>
                  <a:srgbClr val="FF0000"/>
                </a:solidFill>
              </a:rPr>
              <a:t> (SZČO) a </a:t>
            </a:r>
            <a:r>
              <a:rPr lang="en-US" sz="1800" i="1" dirty="0" err="1">
                <a:solidFill>
                  <a:srgbClr val="FF0000"/>
                </a:solidFill>
              </a:rPr>
              <a:t>nie</a:t>
            </a:r>
            <a:r>
              <a:rPr lang="en-US" sz="1800" i="1" dirty="0">
                <a:solidFill>
                  <a:srgbClr val="FF0000"/>
                </a:solidFill>
              </a:rPr>
              <a:t> firma, </a:t>
            </a:r>
            <a:r>
              <a:rPr lang="en-US" sz="1800" i="1" dirty="0" err="1">
                <a:solidFill>
                  <a:srgbClr val="FF0000"/>
                </a:solidFill>
              </a:rPr>
              <a:t>musí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byť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odôvodnené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PIM </a:t>
            </a:r>
            <a:r>
              <a:rPr lang="en-US" sz="1800" dirty="0" err="1" smtClean="0"/>
              <a:t>bol</a:t>
            </a:r>
            <a:r>
              <a:rPr lang="en-US" sz="1800" dirty="0" smtClean="0"/>
              <a:t> </a:t>
            </a:r>
            <a:r>
              <a:rPr lang="en-US" sz="1800" dirty="0" err="1" smtClean="0"/>
              <a:t>aktualizovaný</a:t>
            </a:r>
            <a:r>
              <a:rPr lang="en-US" sz="1800" dirty="0" smtClean="0"/>
              <a:t> s </a:t>
            </a:r>
            <a:r>
              <a:rPr lang="en-US" sz="1800" dirty="0" err="1" smtClean="0"/>
              <a:t>novými</a:t>
            </a:r>
            <a:r>
              <a:rPr lang="en-US" sz="1800" dirty="0" smtClean="0"/>
              <a:t> </a:t>
            </a:r>
            <a:r>
              <a:rPr lang="en-US" sz="1800" dirty="0" err="1" smtClean="0"/>
              <a:t>prílohami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800" dirty="0" err="1" smtClean="0"/>
              <a:t>vzormi</a:t>
            </a:r>
            <a:r>
              <a:rPr lang="en-US" sz="1800" dirty="0" smtClean="0"/>
              <a:t> </a:t>
            </a:r>
            <a:r>
              <a:rPr lang="en-US" sz="1800" dirty="0" err="1" smtClean="0"/>
              <a:t>dokumentov</a:t>
            </a:r>
            <a:r>
              <a:rPr lang="en-US" sz="1800" dirty="0" smtClean="0"/>
              <a:t> pre </a:t>
            </a:r>
            <a:r>
              <a:rPr lang="en-US" sz="1800" dirty="0" err="1" smtClean="0"/>
              <a:t>riportovanie</a:t>
            </a:r>
            <a:r>
              <a:rPr lang="en-US" sz="1800" dirty="0" smtClean="0"/>
              <a:t> </a:t>
            </a:r>
            <a:endParaRPr lang="hu-HU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5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2875" cy="1143000"/>
          </a:xfrm>
        </p:spPr>
        <p:txBody>
          <a:bodyPr rtlCol="0">
            <a:normAutofit/>
          </a:bodyPr>
          <a:lstStyle/>
          <a:p>
            <a:pPr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err="1" smtClean="0">
                <a:solidFill>
                  <a:sysClr val="windowText" lastClr="000000"/>
                </a:solidFill>
                <a:effectLst>
                  <a:outerShdw sx="0" sy="0">
                    <a:srgbClr val="000000"/>
                  </a:outerShdw>
                </a:effectLst>
              </a:rPr>
              <a:t>Detailný</a:t>
            </a:r>
            <a:r>
              <a:rPr lang="en-GB" sz="1800" dirty="0" smtClean="0">
                <a:solidFill>
                  <a:sysClr val="windowText" lastClr="000000"/>
                </a:solidFill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en-GB" sz="1800" dirty="0" err="1" smtClean="0">
                <a:solidFill>
                  <a:sysClr val="windowText" lastClr="000000"/>
                </a:solidFill>
                <a:effectLst>
                  <a:outerShdw sx="0" sy="0">
                    <a:srgbClr val="000000"/>
                  </a:outerShdw>
                </a:effectLst>
              </a:rPr>
              <a:t>opis</a:t>
            </a:r>
            <a:r>
              <a:rPr lang="en-GB" sz="1800" dirty="0" smtClean="0">
                <a:solidFill>
                  <a:sysClr val="windowText" lastClr="000000"/>
                </a:solidFill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en-GB" sz="1800" dirty="0" err="1" smtClean="0">
                <a:solidFill>
                  <a:sysClr val="windowText" lastClr="000000"/>
                </a:solidFill>
                <a:effectLst>
                  <a:outerShdw sx="0" sy="0">
                    <a:srgbClr val="000000"/>
                  </a:outerShdw>
                </a:effectLst>
              </a:rPr>
              <a:t>procedúry</a:t>
            </a:r>
            <a:r>
              <a:rPr lang="en-GB" sz="1800" dirty="0" smtClean="0">
                <a:solidFill>
                  <a:sysClr val="windowText" lastClr="000000"/>
                </a:solidFill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hu-HU" sz="1800" dirty="0" smtClean="0">
                <a:solidFill>
                  <a:sysClr val="windowText" lastClr="000000"/>
                </a:solidFill>
                <a:effectLst>
                  <a:outerShdw sx="0" sy="0">
                    <a:srgbClr val="000000"/>
                  </a:outerShdw>
                </a:effectLst>
              </a:rPr>
              <a:t>verifi</a:t>
            </a:r>
            <a:r>
              <a:rPr lang="en-US" sz="1800" dirty="0" err="1" smtClean="0">
                <a:solidFill>
                  <a:sysClr val="windowText" lastClr="000000"/>
                </a:solidFill>
                <a:effectLst>
                  <a:outerShdw sx="0" sy="0">
                    <a:srgbClr val="000000"/>
                  </a:outerShdw>
                </a:effectLst>
              </a:rPr>
              <a:t>kác</a:t>
            </a:r>
            <a:r>
              <a:rPr lang="hu-HU" sz="1800" dirty="0" smtClean="0">
                <a:solidFill>
                  <a:sysClr val="windowText" lastClr="000000"/>
                </a:solidFill>
                <a:effectLst>
                  <a:outerShdw sx="0" sy="0">
                    <a:srgbClr val="000000"/>
                  </a:outerShdw>
                </a:effectLst>
              </a:rPr>
              <a:t>i</a:t>
            </a:r>
            <a:r>
              <a:rPr lang="en-US" sz="1800" dirty="0" smtClean="0">
                <a:solidFill>
                  <a:sysClr val="windowText" lastClr="000000"/>
                </a:solidFill>
                <a:effectLst>
                  <a:outerShdw sx="0" sy="0">
                    <a:srgbClr val="000000"/>
                  </a:outerShdw>
                </a:effectLst>
              </a:rPr>
              <a:t>e </a:t>
            </a:r>
            <a:r>
              <a:rPr lang="en-US" sz="1800" dirty="0" err="1" smtClean="0">
                <a:solidFill>
                  <a:sysClr val="windowText" lastClr="000000"/>
                </a:solidFill>
                <a:effectLst>
                  <a:outerShdw sx="0" sy="0">
                    <a:srgbClr val="000000"/>
                  </a:outerShdw>
                </a:effectLst>
              </a:rPr>
              <a:t>nákladov</a:t>
            </a:r>
            <a:endParaRPr lang="hu-HU" sz="1800" dirty="0">
              <a:solidFill>
                <a:sysClr val="windowText" lastClr="000000"/>
              </a:solidFill>
              <a:effectLst>
                <a:outerShdw sx="0" sy="0">
                  <a:srgbClr val="000000"/>
                </a:outerShdw>
              </a:effectLst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11188" y="139858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200" dirty="0" smtClean="0"/>
          </a:p>
          <a:p>
            <a:pPr marL="0" indent="0" eaLnBrk="1" hangingPunct="1">
              <a:buFont typeface="Arial" charset="0"/>
              <a:buNone/>
            </a:pP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63164"/>
            <a:ext cx="7560839" cy="4361385"/>
          </a:xfrm>
          <a:prstGeom prst="rect">
            <a:avLst/>
          </a:prstGeom>
        </p:spPr>
      </p:pic>
      <p:cxnSp>
        <p:nvCxnSpPr>
          <p:cNvPr id="8" name="Egyenes összekötő nyíllal 560"/>
          <p:cNvCxnSpPr/>
          <p:nvPr/>
        </p:nvCxnSpPr>
        <p:spPr>
          <a:xfrm>
            <a:off x="4860032" y="3429000"/>
            <a:ext cx="168850" cy="635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5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7875"/>
          </a:xfrm>
        </p:spPr>
        <p:txBody>
          <a:bodyPr/>
          <a:lstStyle/>
          <a:p>
            <a:pPr algn="l"/>
            <a:r>
              <a:rPr lang="en-US" sz="2000" b="1" dirty="0" err="1" smtClean="0"/>
              <a:t>Pokyny</a:t>
            </a:r>
            <a:r>
              <a:rPr lang="en-US" sz="2000" b="1" dirty="0" smtClean="0"/>
              <a:t> pre reporting</a:t>
            </a:r>
            <a:r>
              <a:rPr lang="en-US" sz="2000" b="1" dirty="0"/>
              <a:t>, </a:t>
            </a:r>
            <a:r>
              <a:rPr lang="en-US" sz="2000" b="1" dirty="0" err="1" smtClean="0"/>
              <a:t>verifikáciu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nákladov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96889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b="1" dirty="0" err="1" smtClean="0"/>
              <a:t>Inštrukcie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pre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podávanie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správ</a:t>
            </a:r>
            <a:r>
              <a:rPr lang="hu-HU" sz="1800" b="1" dirty="0" smtClean="0"/>
              <a:t> (</a:t>
            </a:r>
            <a:r>
              <a:rPr lang="en-US" sz="1800" b="1" dirty="0" smtClean="0"/>
              <a:t>reporting</a:t>
            </a:r>
            <a:r>
              <a:rPr lang="hu-HU" sz="1800" b="1" dirty="0" smtClean="0"/>
              <a:t>)</a:t>
            </a:r>
            <a:r>
              <a:rPr lang="en-US" sz="1800" b="1" dirty="0" smtClean="0"/>
              <a:t> </a:t>
            </a:r>
            <a:endParaRPr lang="hu-HU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err="1" smtClean="0"/>
              <a:t>Opisné</a:t>
            </a:r>
            <a:r>
              <a:rPr lang="en-US" sz="1800" dirty="0" smtClean="0"/>
              <a:t> a </a:t>
            </a:r>
            <a:r>
              <a:rPr lang="en-US" sz="1800" dirty="0" err="1" smtClean="0"/>
              <a:t>finančné</a:t>
            </a:r>
            <a:r>
              <a:rPr lang="en-US" sz="1800" dirty="0" smtClean="0"/>
              <a:t> </a:t>
            </a:r>
            <a:r>
              <a:rPr lang="en-US" sz="1800" dirty="0" err="1" smtClean="0"/>
              <a:t>správy</a:t>
            </a:r>
            <a:r>
              <a:rPr lang="en-US" sz="1800" dirty="0" smtClean="0"/>
              <a:t> </a:t>
            </a:r>
            <a:r>
              <a:rPr lang="en-US" sz="1800" dirty="0" err="1" smtClean="0"/>
              <a:t>predstavujú</a:t>
            </a:r>
            <a:r>
              <a:rPr lang="en-US" sz="1800" dirty="0" smtClean="0"/>
              <a:t> </a:t>
            </a:r>
            <a:r>
              <a:rPr lang="en-US" sz="1800" b="1" dirty="0" err="1" smtClean="0"/>
              <a:t>podporné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dokumenty</a:t>
            </a:r>
            <a:r>
              <a:rPr lang="en-US" sz="1800" b="1" dirty="0" smtClean="0"/>
              <a:t> pre </a:t>
            </a:r>
            <a:r>
              <a:rPr lang="en-US" sz="1800" b="1" dirty="0" err="1" smtClean="0"/>
              <a:t>žiadosti</a:t>
            </a:r>
            <a:r>
              <a:rPr lang="en-US" sz="1800" b="1" dirty="0" smtClean="0"/>
              <a:t> o </a:t>
            </a:r>
            <a:r>
              <a:rPr lang="en-US" sz="1800" b="1" dirty="0" err="1" smtClean="0"/>
              <a:t>platbu</a:t>
            </a:r>
            <a:r>
              <a:rPr lang="en-US" sz="1800" b="1" dirty="0" smtClean="0"/>
              <a:t>, </a:t>
            </a:r>
            <a:r>
              <a:rPr lang="en-US" sz="1800" dirty="0" smtClean="0"/>
              <a:t>v </a:t>
            </a:r>
            <a:r>
              <a:rPr lang="en-US" sz="1800" dirty="0" err="1" smtClean="0"/>
              <a:t>zhode</a:t>
            </a:r>
            <a:r>
              <a:rPr lang="en-US" sz="1800" dirty="0" smtClean="0"/>
              <a:t> s </a:t>
            </a:r>
            <a:r>
              <a:rPr lang="en-US" sz="1800" dirty="0" err="1" smtClean="0"/>
              <a:t>článkom</a:t>
            </a:r>
            <a:r>
              <a:rPr lang="en-US" sz="1800" dirty="0" smtClean="0"/>
              <a:t> </a:t>
            </a:r>
            <a:r>
              <a:rPr lang="en-US" sz="1800" dirty="0"/>
              <a:t>7.2 </a:t>
            </a:r>
            <a:r>
              <a:rPr lang="en-US" sz="1800" dirty="0" err="1" smtClean="0"/>
              <a:t>grantovej</a:t>
            </a:r>
            <a:r>
              <a:rPr lang="en-US" sz="1800" dirty="0" smtClean="0"/>
              <a:t> </a:t>
            </a:r>
            <a:r>
              <a:rPr lang="en-US" sz="1800" dirty="0" err="1" smtClean="0"/>
              <a:t>zmluvy</a:t>
            </a:r>
            <a:r>
              <a:rPr lang="en-US" sz="1800" dirty="0" smtClean="0"/>
              <a:t> </a:t>
            </a:r>
            <a:endParaRPr lang="hu-HU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 err="1" smtClean="0"/>
              <a:t>Správy</a:t>
            </a:r>
            <a:r>
              <a:rPr lang="en-GB" sz="1800" dirty="0" smtClean="0"/>
              <a:t> </a:t>
            </a:r>
            <a:r>
              <a:rPr lang="en-GB" sz="1800" dirty="0" err="1" smtClean="0"/>
              <a:t>sa</a:t>
            </a:r>
            <a:r>
              <a:rPr lang="en-GB" sz="1800" dirty="0" smtClean="0"/>
              <a:t> </a:t>
            </a:r>
            <a:r>
              <a:rPr lang="en-GB" sz="1800" dirty="0" err="1" smtClean="0"/>
              <a:t>podávaju</a:t>
            </a:r>
            <a:r>
              <a:rPr lang="en-GB" sz="1800" dirty="0" smtClean="0"/>
              <a:t> </a:t>
            </a:r>
            <a:r>
              <a:rPr lang="en-GB" sz="1800" dirty="0" err="1" smtClean="0"/>
              <a:t>po</a:t>
            </a:r>
            <a:r>
              <a:rPr lang="en-GB" sz="1800" dirty="0" smtClean="0"/>
              <a:t> </a:t>
            </a:r>
            <a:r>
              <a:rPr lang="en-GB" sz="1800" b="1" u="sng" dirty="0" err="1"/>
              <a:t>každom</a:t>
            </a:r>
            <a:r>
              <a:rPr lang="en-GB" sz="1800" b="1" u="sng" dirty="0"/>
              <a:t> 12 </a:t>
            </a:r>
            <a:r>
              <a:rPr lang="en-GB" sz="1800" b="1" u="sng" dirty="0" err="1" smtClean="0"/>
              <a:t>mesačnom</a:t>
            </a:r>
            <a:r>
              <a:rPr lang="en-GB" sz="1800" b="1" u="sng" dirty="0" smtClean="0"/>
              <a:t> </a:t>
            </a:r>
            <a:r>
              <a:rPr lang="en-GB" sz="1800" b="1" u="sng" dirty="0" err="1" smtClean="0"/>
              <a:t>období</a:t>
            </a:r>
            <a:r>
              <a:rPr lang="en-GB" sz="1800" b="1" dirty="0" smtClean="0"/>
              <a:t> </a:t>
            </a:r>
            <a:r>
              <a:rPr lang="en-GB" sz="1800" dirty="0" err="1" smtClean="0"/>
              <a:t>cez</a:t>
            </a:r>
            <a:r>
              <a:rPr lang="en-GB" sz="1800" dirty="0"/>
              <a:t> </a:t>
            </a:r>
            <a:r>
              <a:rPr lang="en-GB" sz="1800" dirty="0" err="1" smtClean="0"/>
              <a:t>systém</a:t>
            </a:r>
            <a:r>
              <a:rPr lang="en-GB" sz="1800" dirty="0" smtClean="0"/>
              <a:t> </a:t>
            </a:r>
            <a:r>
              <a:rPr lang="en-GB" sz="1800" dirty="0" err="1" smtClean="0"/>
              <a:t>Interreg</a:t>
            </a:r>
            <a:r>
              <a:rPr lang="en-GB" sz="1800" dirty="0" smtClean="0"/>
              <a:t> </a:t>
            </a:r>
            <a:r>
              <a:rPr lang="en-GB" sz="1800" dirty="0"/>
              <a:t>+ </a:t>
            </a:r>
            <a:endParaRPr lang="en-GB" sz="18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i="1" dirty="0" err="1">
                <a:solidFill>
                  <a:srgbClr val="FF0000"/>
                </a:solidFill>
              </a:rPr>
              <a:t>Poznámka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GB" sz="1800" i="1" dirty="0" smtClean="0">
                <a:solidFill>
                  <a:srgbClr val="FF0000"/>
                </a:solidFill>
              </a:rPr>
              <a:t>: </a:t>
            </a:r>
            <a:r>
              <a:rPr lang="hu-HU" sz="1800" i="1" dirty="0" smtClean="0">
                <a:solidFill>
                  <a:srgbClr val="FF0000"/>
                </a:solidFill>
              </a:rPr>
              <a:t>R</a:t>
            </a:r>
            <a:r>
              <a:rPr lang="en-US" sz="1800" i="1" dirty="0" smtClean="0">
                <a:solidFill>
                  <a:srgbClr val="FF0000"/>
                </a:solidFill>
              </a:rPr>
              <a:t>e</a:t>
            </a:r>
            <a:r>
              <a:rPr lang="hu-HU" sz="1800" i="1" dirty="0" smtClean="0">
                <a:solidFill>
                  <a:srgbClr val="FF0000"/>
                </a:solidFill>
              </a:rPr>
              <a:t>port</a:t>
            </a:r>
            <a:r>
              <a:rPr lang="en-US" sz="1800" i="1" dirty="0" err="1" smtClean="0">
                <a:solidFill>
                  <a:srgbClr val="FF0000"/>
                </a:solidFill>
              </a:rPr>
              <a:t>ovacie</a:t>
            </a:r>
            <a:r>
              <a:rPr lang="en-US" sz="1800" i="1" dirty="0" smtClean="0">
                <a:solidFill>
                  <a:srgbClr val="FF0000"/>
                </a:solidFill>
              </a:rPr>
              <a:t> (</a:t>
            </a:r>
            <a:r>
              <a:rPr lang="en-US" sz="1800" i="1" dirty="0" err="1" smtClean="0">
                <a:solidFill>
                  <a:srgbClr val="FF0000"/>
                </a:solidFill>
              </a:rPr>
              <a:t>monitorovacie</a:t>
            </a:r>
            <a:r>
              <a:rPr lang="en-US" sz="1800" i="1" dirty="0" smtClean="0">
                <a:solidFill>
                  <a:srgbClr val="FF0000"/>
                </a:solidFill>
              </a:rPr>
              <a:t>) </a:t>
            </a:r>
            <a:r>
              <a:rPr lang="en-US" sz="1800" i="1" dirty="0" err="1" smtClean="0">
                <a:solidFill>
                  <a:srgbClr val="FF0000"/>
                </a:solidFill>
              </a:rPr>
              <a:t>obdobie</a:t>
            </a:r>
            <a:r>
              <a:rPr lang="en-US" sz="1800" i="1" dirty="0" smtClean="0">
                <a:solidFill>
                  <a:srgbClr val="FF0000"/>
                </a:solidFill>
              </a:rPr>
              <a:t> je </a:t>
            </a:r>
            <a:r>
              <a:rPr lang="en-US" sz="1800" i="1" dirty="0" err="1" smtClean="0">
                <a:solidFill>
                  <a:srgbClr val="FF0000"/>
                </a:solidFill>
              </a:rPr>
              <a:t>rovnaké</a:t>
            </a:r>
            <a:r>
              <a:rPr lang="en-US" sz="1800" i="1" dirty="0" smtClean="0">
                <a:solidFill>
                  <a:srgbClr val="FF0000"/>
                </a:solidFill>
              </a:rPr>
              <a:t> pre </a:t>
            </a:r>
            <a:r>
              <a:rPr lang="en-US" sz="1800" i="1" dirty="0" err="1" smtClean="0">
                <a:solidFill>
                  <a:srgbClr val="FF0000"/>
                </a:solidFill>
              </a:rPr>
              <a:t>všetkých</a:t>
            </a:r>
            <a:r>
              <a:rPr lang="hu-HU" sz="1800" i="1" dirty="0" smtClean="0">
                <a:solidFill>
                  <a:srgbClr val="FF0000"/>
                </a:solidFill>
              </a:rPr>
              <a:t> PP </a:t>
            </a:r>
            <a:endParaRPr lang="en-GB" sz="1800" i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i="1" dirty="0" err="1">
                <a:solidFill>
                  <a:srgbClr val="FF0000"/>
                </a:solidFill>
              </a:rPr>
              <a:t>Poznámka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GB" sz="1800" i="1" dirty="0" smtClean="0">
                <a:solidFill>
                  <a:srgbClr val="FF0000"/>
                </a:solidFill>
              </a:rPr>
              <a:t>: </a:t>
            </a:r>
            <a:r>
              <a:rPr lang="en-GB" sz="1800" i="1" dirty="0">
                <a:solidFill>
                  <a:srgbClr val="FF0000"/>
                </a:solidFill>
              </a:rPr>
              <a:t>! 12 </a:t>
            </a:r>
            <a:r>
              <a:rPr lang="en-GB" sz="1800" i="1" dirty="0" err="1" smtClean="0">
                <a:solidFill>
                  <a:srgbClr val="FF0000"/>
                </a:solidFill>
              </a:rPr>
              <a:t>mesačné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projekty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podávajú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spravu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len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raz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za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celé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obdobie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implementácie</a:t>
            </a:r>
            <a:r>
              <a:rPr lang="en-GB" sz="1800" i="1" dirty="0" smtClean="0">
                <a:solidFill>
                  <a:srgbClr val="FF0000"/>
                </a:solidFill>
              </a:rPr>
              <a:t>, aby </a:t>
            </a:r>
            <a:r>
              <a:rPr lang="en-GB" sz="1800" i="1" dirty="0" err="1" smtClean="0">
                <a:solidFill>
                  <a:srgbClr val="FF0000"/>
                </a:solidFill>
              </a:rPr>
              <a:t>obdržali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záverečnú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platbu</a:t>
            </a:r>
            <a:endParaRPr lang="hu-HU" sz="1800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i="1" dirty="0" err="1">
                <a:solidFill>
                  <a:srgbClr val="FF0000"/>
                </a:solidFill>
              </a:rPr>
              <a:t>Poznámka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GB" sz="1800" i="1" dirty="0" smtClean="0">
                <a:solidFill>
                  <a:srgbClr val="FF0000"/>
                </a:solidFill>
              </a:rPr>
              <a:t>: </a:t>
            </a:r>
            <a:r>
              <a:rPr lang="en-GB" sz="1800" i="1" dirty="0" err="1" smtClean="0">
                <a:solidFill>
                  <a:srgbClr val="FF0000"/>
                </a:solidFill>
              </a:rPr>
              <a:t>Konsolidovaná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správa</a:t>
            </a:r>
            <a:r>
              <a:rPr lang="en-GB" sz="1800" i="1" dirty="0" smtClean="0">
                <a:solidFill>
                  <a:srgbClr val="FF0000"/>
                </a:solidFill>
              </a:rPr>
              <a:t> (</a:t>
            </a:r>
            <a:r>
              <a:rPr lang="en-GB" sz="1800" i="1" dirty="0" err="1" smtClean="0">
                <a:solidFill>
                  <a:srgbClr val="FF0000"/>
                </a:solidFill>
              </a:rPr>
              <a:t>na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úrovni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projektu</a:t>
            </a:r>
            <a:r>
              <a:rPr lang="en-GB" sz="1800" i="1" dirty="0" smtClean="0">
                <a:solidFill>
                  <a:srgbClr val="FF0000"/>
                </a:solidFill>
              </a:rPr>
              <a:t>) </a:t>
            </a:r>
            <a:r>
              <a:rPr lang="en-US" sz="1800" i="1" dirty="0" err="1" smtClean="0">
                <a:solidFill>
                  <a:srgbClr val="FF0000"/>
                </a:solidFill>
              </a:rPr>
              <a:t>nie</a:t>
            </a:r>
            <a:r>
              <a:rPr lang="en-US" sz="1800" i="1" dirty="0" smtClean="0">
                <a:solidFill>
                  <a:srgbClr val="FF0000"/>
                </a:solidFill>
              </a:rPr>
              <a:t> je </a:t>
            </a:r>
            <a:r>
              <a:rPr lang="hu-HU" sz="1800" i="1" dirty="0" smtClean="0">
                <a:solidFill>
                  <a:srgbClr val="FF0000"/>
                </a:solidFill>
              </a:rPr>
              <a:t>verifi</a:t>
            </a:r>
            <a:r>
              <a:rPr lang="en-US" sz="1800" i="1" dirty="0" err="1" smtClean="0">
                <a:solidFill>
                  <a:srgbClr val="FF0000"/>
                </a:solidFill>
              </a:rPr>
              <a:t>kovaná</a:t>
            </a:r>
            <a:r>
              <a:rPr lang="hu-HU" sz="1800" i="1" dirty="0" smtClean="0">
                <a:solidFill>
                  <a:srgbClr val="FF0000"/>
                </a:solidFill>
              </a:rPr>
              <a:t>!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1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1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417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7875"/>
          </a:xfrm>
        </p:spPr>
        <p:txBody>
          <a:bodyPr/>
          <a:lstStyle/>
          <a:p>
            <a:pPr algn="l"/>
            <a:r>
              <a:rPr lang="en-US" sz="2000" b="1" dirty="0" err="1"/>
              <a:t>Pokyny</a:t>
            </a:r>
            <a:r>
              <a:rPr lang="en-US" sz="2000" b="1" dirty="0"/>
              <a:t> pre </a:t>
            </a:r>
            <a:r>
              <a:rPr lang="en-US" sz="2000" b="1" dirty="0" smtClean="0"/>
              <a:t>reporting</a:t>
            </a:r>
            <a:r>
              <a:rPr lang="en-US" sz="2000" b="1" dirty="0"/>
              <a:t>, </a:t>
            </a:r>
            <a:r>
              <a:rPr lang="en-US" sz="2000" b="1" dirty="0" err="1"/>
              <a:t>verifikáciu</a:t>
            </a:r>
            <a:r>
              <a:rPr lang="en-US" sz="2000" b="1" dirty="0"/>
              <a:t> </a:t>
            </a:r>
            <a:r>
              <a:rPr lang="en-US" sz="2000" b="1" dirty="0" err="1"/>
              <a:t>nákladov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8174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300" dirty="0" err="1" smtClean="0"/>
              <a:t>Termíny</a:t>
            </a:r>
            <a:r>
              <a:rPr lang="en-US" sz="2300" dirty="0" smtClean="0"/>
              <a:t> </a:t>
            </a:r>
            <a:r>
              <a:rPr lang="en-US" sz="2300" dirty="0" err="1" smtClean="0"/>
              <a:t>stanovené</a:t>
            </a:r>
            <a:r>
              <a:rPr lang="en-US" sz="2300" dirty="0" smtClean="0"/>
              <a:t> v </a:t>
            </a:r>
            <a:r>
              <a:rPr lang="hu-HU" sz="2300" dirty="0" smtClean="0"/>
              <a:t>PIM</a:t>
            </a:r>
            <a:r>
              <a:rPr lang="en-US" sz="2300" dirty="0" smtClean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300" dirty="0" err="1" smtClean="0"/>
              <a:t>Prijímatelia</a:t>
            </a:r>
            <a:r>
              <a:rPr lang="en-US" sz="2300" dirty="0" smtClean="0"/>
              <a:t> </a:t>
            </a:r>
            <a:r>
              <a:rPr lang="en-US" sz="2300" dirty="0" err="1" smtClean="0"/>
              <a:t>musia</a:t>
            </a:r>
            <a:r>
              <a:rPr lang="en-US" sz="2300" dirty="0" smtClean="0"/>
              <a:t> </a:t>
            </a:r>
            <a:r>
              <a:rPr lang="en-US" sz="2300" dirty="0" err="1" smtClean="0"/>
              <a:t>podať</a:t>
            </a:r>
            <a:r>
              <a:rPr lang="en-US" sz="2300" dirty="0" smtClean="0"/>
              <a:t> </a:t>
            </a:r>
            <a:r>
              <a:rPr lang="en-US" sz="2300" dirty="0" err="1" smtClean="0"/>
              <a:t>svoje</a:t>
            </a:r>
            <a:r>
              <a:rPr lang="en-US" sz="2300" dirty="0" smtClean="0"/>
              <a:t> </a:t>
            </a:r>
            <a:r>
              <a:rPr lang="en-US" sz="2300" b="1" dirty="0" err="1" smtClean="0"/>
              <a:t>Priebežné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správy</a:t>
            </a:r>
            <a:r>
              <a:rPr lang="en-US" sz="2300" b="1" dirty="0" smtClean="0"/>
              <a:t> </a:t>
            </a:r>
            <a:r>
              <a:rPr lang="en-US" sz="2300" dirty="0" smtClean="0"/>
              <a:t>do </a:t>
            </a:r>
            <a:r>
              <a:rPr lang="en-US" sz="2300" b="1" i="1" dirty="0">
                <a:solidFill>
                  <a:srgbClr val="FF0000"/>
                </a:solidFill>
              </a:rPr>
              <a:t>15 </a:t>
            </a:r>
            <a:r>
              <a:rPr lang="en-US" sz="2300" b="1" i="1" dirty="0" err="1" smtClean="0">
                <a:solidFill>
                  <a:srgbClr val="FF0000"/>
                </a:solidFill>
              </a:rPr>
              <a:t>dní</a:t>
            </a:r>
            <a:r>
              <a:rPr lang="en-US" sz="2300" b="1" i="1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/>
              <a:t>po</a:t>
            </a:r>
            <a:r>
              <a:rPr lang="en-US" sz="2300" dirty="0" smtClean="0"/>
              <a:t> </a:t>
            </a:r>
            <a:r>
              <a:rPr lang="en-US" sz="2300" dirty="0" err="1" smtClean="0"/>
              <a:t>ukončení</a:t>
            </a:r>
            <a:r>
              <a:rPr lang="en-US" sz="2300" dirty="0" smtClean="0"/>
              <a:t> </a:t>
            </a:r>
            <a:r>
              <a:rPr lang="en-US" sz="2300" dirty="0" err="1" smtClean="0"/>
              <a:t>monitorovacieho</a:t>
            </a:r>
            <a:r>
              <a:rPr lang="en-US" sz="2300" dirty="0" smtClean="0"/>
              <a:t> </a:t>
            </a:r>
            <a:r>
              <a:rPr lang="en-US" sz="2300" dirty="0" err="1" smtClean="0"/>
              <a:t>obdobia</a:t>
            </a:r>
            <a:r>
              <a:rPr lang="en-US" sz="2300" dirty="0" smtClean="0"/>
              <a:t> </a:t>
            </a:r>
            <a:r>
              <a:rPr lang="en-US" sz="2300" dirty="0" err="1" smtClean="0"/>
              <a:t>národnej</a:t>
            </a:r>
            <a:r>
              <a:rPr lang="en-US" sz="2300" dirty="0" smtClean="0"/>
              <a:t> </a:t>
            </a:r>
            <a:r>
              <a:rPr lang="en-US" sz="2300" dirty="0" err="1" smtClean="0"/>
              <a:t>kontrole</a:t>
            </a:r>
            <a:r>
              <a:rPr lang="en-US" sz="2300" dirty="0" smtClean="0"/>
              <a:t>/</a:t>
            </a:r>
            <a:r>
              <a:rPr lang="en-US" sz="2300" dirty="0" err="1" smtClean="0"/>
              <a:t>audítorovi</a:t>
            </a:r>
            <a:r>
              <a:rPr lang="en-US" sz="2300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300" dirty="0" err="1"/>
              <a:t>Prijímatelia</a:t>
            </a:r>
            <a:r>
              <a:rPr lang="en-US" sz="2300" dirty="0"/>
              <a:t> </a:t>
            </a:r>
            <a:r>
              <a:rPr lang="en-US" sz="2300" dirty="0" err="1"/>
              <a:t>musia</a:t>
            </a:r>
            <a:r>
              <a:rPr lang="en-US" sz="2300" dirty="0"/>
              <a:t> </a:t>
            </a:r>
            <a:r>
              <a:rPr lang="en-US" sz="2300" dirty="0" err="1"/>
              <a:t>podať</a:t>
            </a:r>
            <a:r>
              <a:rPr lang="en-US" sz="2300" dirty="0"/>
              <a:t> </a:t>
            </a:r>
            <a:r>
              <a:rPr lang="en-US" sz="2300" dirty="0" err="1"/>
              <a:t>svoje</a:t>
            </a:r>
            <a:r>
              <a:rPr lang="en-US" sz="2300" dirty="0"/>
              <a:t> </a:t>
            </a:r>
            <a:r>
              <a:rPr lang="en-US" sz="2300" b="1" dirty="0" err="1" smtClean="0"/>
              <a:t>Záverečné</a:t>
            </a:r>
            <a:r>
              <a:rPr lang="en-US" sz="2300" b="1" dirty="0" smtClean="0"/>
              <a:t> </a:t>
            </a:r>
            <a:r>
              <a:rPr lang="en-US" sz="2300" b="1" dirty="0" err="1"/>
              <a:t>správy</a:t>
            </a:r>
            <a:r>
              <a:rPr lang="en-US" sz="2300" b="1" dirty="0"/>
              <a:t> </a:t>
            </a:r>
            <a:r>
              <a:rPr lang="en-US" sz="2300" dirty="0" smtClean="0"/>
              <a:t>do </a:t>
            </a:r>
            <a:r>
              <a:rPr lang="en-US" sz="2300" b="1" i="1" dirty="0" smtClean="0">
                <a:solidFill>
                  <a:srgbClr val="FF0000"/>
                </a:solidFill>
              </a:rPr>
              <a:t>30 </a:t>
            </a:r>
            <a:r>
              <a:rPr lang="en-US" sz="2300" b="1" i="1" dirty="0" err="1" smtClean="0">
                <a:solidFill>
                  <a:srgbClr val="FF0000"/>
                </a:solidFill>
              </a:rPr>
              <a:t>dní</a:t>
            </a:r>
            <a:r>
              <a:rPr lang="en-US" sz="2300" b="1" i="1" dirty="0" smtClean="0">
                <a:solidFill>
                  <a:srgbClr val="FF0000"/>
                </a:solidFill>
              </a:rPr>
              <a:t> </a:t>
            </a:r>
            <a:r>
              <a:rPr lang="en-US" sz="2300" dirty="0" err="1"/>
              <a:t>po</a:t>
            </a:r>
            <a:r>
              <a:rPr lang="en-US" sz="2300" dirty="0"/>
              <a:t> </a:t>
            </a:r>
            <a:r>
              <a:rPr lang="en-US" sz="2300" dirty="0" err="1"/>
              <a:t>ukončení</a:t>
            </a:r>
            <a:r>
              <a:rPr lang="en-US" sz="2300" dirty="0"/>
              <a:t> </a:t>
            </a:r>
            <a:r>
              <a:rPr lang="en-US" sz="2300" dirty="0" err="1"/>
              <a:t>monitorovacieho</a:t>
            </a:r>
            <a:r>
              <a:rPr lang="en-US" sz="2300" dirty="0"/>
              <a:t> </a:t>
            </a:r>
            <a:r>
              <a:rPr lang="en-US" sz="2300" dirty="0" err="1"/>
              <a:t>obdobia</a:t>
            </a:r>
            <a:r>
              <a:rPr lang="en-US" sz="2300" dirty="0"/>
              <a:t> </a:t>
            </a:r>
            <a:r>
              <a:rPr lang="en-US" sz="2300" dirty="0" err="1"/>
              <a:t>národnej</a:t>
            </a:r>
            <a:r>
              <a:rPr lang="en-US" sz="2300" dirty="0"/>
              <a:t> </a:t>
            </a:r>
            <a:r>
              <a:rPr lang="en-US" sz="2300" dirty="0" err="1"/>
              <a:t>kontrole</a:t>
            </a:r>
            <a:r>
              <a:rPr lang="en-US" sz="2300" dirty="0"/>
              <a:t>/</a:t>
            </a:r>
            <a:r>
              <a:rPr lang="en-US" sz="2300" dirty="0" err="1"/>
              <a:t>audítorovi</a:t>
            </a:r>
            <a:r>
              <a:rPr lang="en-US" sz="23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300" i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300" i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300" dirty="0" err="1" smtClean="0"/>
              <a:t>Aspekty</a:t>
            </a:r>
            <a:r>
              <a:rPr lang="en-US" sz="2300" dirty="0" smtClean="0"/>
              <a:t> z </a:t>
            </a:r>
            <a:r>
              <a:rPr lang="en-US" sz="2300" dirty="0" err="1" smtClean="0"/>
              <a:t>hľadiska</a:t>
            </a:r>
            <a:r>
              <a:rPr lang="en-US" sz="2300" dirty="0" smtClean="0"/>
              <a:t> f</a:t>
            </a:r>
            <a:r>
              <a:rPr lang="hu-HU" sz="2300" dirty="0" smtClean="0"/>
              <a:t>inanč</a:t>
            </a:r>
            <a:r>
              <a:rPr lang="en-US" sz="2300" dirty="0" err="1" smtClean="0"/>
              <a:t>ného</a:t>
            </a:r>
            <a:r>
              <a:rPr lang="en-US" sz="2300" dirty="0" smtClean="0"/>
              <a:t> </a:t>
            </a:r>
            <a:r>
              <a:rPr lang="hu-HU" sz="2300" dirty="0" smtClean="0"/>
              <a:t>pl</a:t>
            </a:r>
            <a:r>
              <a:rPr lang="en-US" sz="2300" dirty="0" err="1" smtClean="0"/>
              <a:t>ánovania</a:t>
            </a:r>
            <a:r>
              <a:rPr lang="hu-HU" sz="2300" dirty="0" smtClean="0"/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STS </a:t>
            </a:r>
            <a:r>
              <a:rPr lang="en-US" sz="2300" dirty="0" err="1" smtClean="0"/>
              <a:t>spracuje</a:t>
            </a:r>
            <a:r>
              <a:rPr lang="en-US" sz="2300" dirty="0" smtClean="0"/>
              <a:t> </a:t>
            </a:r>
            <a:r>
              <a:rPr lang="en-US" sz="2300" dirty="0" err="1" smtClean="0"/>
              <a:t>podanú</a:t>
            </a:r>
            <a:r>
              <a:rPr lang="en-US" sz="2300" dirty="0" smtClean="0"/>
              <a:t> </a:t>
            </a:r>
            <a:r>
              <a:rPr lang="en-US" sz="2300" dirty="0" err="1" smtClean="0"/>
              <a:t>správu</a:t>
            </a:r>
            <a:r>
              <a:rPr lang="en-US" sz="2300" dirty="0" smtClean="0"/>
              <a:t> - 30 </a:t>
            </a:r>
            <a:r>
              <a:rPr lang="en-US" sz="2300" dirty="0" err="1" smtClean="0"/>
              <a:t>dní</a:t>
            </a:r>
            <a:r>
              <a:rPr lang="en-US" sz="2300" dirty="0" smtClean="0"/>
              <a:t>; ale v </a:t>
            </a:r>
            <a:r>
              <a:rPr lang="en-US" sz="2300" dirty="0" err="1" smtClean="0"/>
              <a:t>prípade</a:t>
            </a:r>
            <a:r>
              <a:rPr lang="en-US" sz="2300" dirty="0" smtClean="0"/>
              <a:t> </a:t>
            </a:r>
            <a:r>
              <a:rPr lang="en-US" sz="2300" dirty="0" err="1" smtClean="0"/>
              <a:t>objasnení</a:t>
            </a:r>
            <a:r>
              <a:rPr lang="en-US" sz="2300" dirty="0" smtClean="0"/>
              <a:t> </a:t>
            </a:r>
            <a:r>
              <a:rPr lang="en-US" sz="2300" dirty="0" err="1" smtClean="0"/>
              <a:t>môže</a:t>
            </a:r>
            <a:r>
              <a:rPr lang="en-US" sz="2300" dirty="0"/>
              <a:t> </a:t>
            </a:r>
            <a:r>
              <a:rPr lang="en-US" sz="2300" dirty="0" err="1" smtClean="0"/>
              <a:t>žiadať</a:t>
            </a:r>
            <a:r>
              <a:rPr lang="en-US" sz="2300" dirty="0" smtClean="0"/>
              <a:t> VP o </a:t>
            </a:r>
            <a:r>
              <a:rPr lang="en-US" sz="2300" dirty="0" err="1" smtClean="0"/>
              <a:t>zaslanie</a:t>
            </a:r>
            <a:r>
              <a:rPr lang="en-US" sz="2300" dirty="0" smtClean="0"/>
              <a:t> </a:t>
            </a:r>
            <a:r>
              <a:rPr lang="en-US" sz="2300" dirty="0" err="1" smtClean="0"/>
              <a:t>dodatočných</a:t>
            </a:r>
            <a:r>
              <a:rPr lang="en-US" sz="2300" dirty="0" smtClean="0"/>
              <a:t> </a:t>
            </a:r>
            <a:r>
              <a:rPr lang="en-US" sz="2300" dirty="0" err="1" smtClean="0"/>
              <a:t>dokumentov</a:t>
            </a:r>
            <a:r>
              <a:rPr lang="en-US" sz="2300" dirty="0" smtClean="0"/>
              <a:t>, </a:t>
            </a:r>
            <a:r>
              <a:rPr lang="en-US" sz="2300" dirty="0" err="1" smtClean="0"/>
              <a:t>čím</a:t>
            </a:r>
            <a:r>
              <a:rPr lang="en-US" sz="2300" dirty="0" smtClean="0"/>
              <a:t> </a:t>
            </a:r>
            <a:r>
              <a:rPr lang="en-US" sz="2300" dirty="0" err="1" smtClean="0"/>
              <a:t>sa</a:t>
            </a:r>
            <a:r>
              <a:rPr lang="en-US" sz="2300" dirty="0" smtClean="0"/>
              <a:t> </a:t>
            </a:r>
            <a:r>
              <a:rPr lang="en-US" sz="2300" dirty="0" err="1" smtClean="0"/>
              <a:t>lehota</a:t>
            </a:r>
            <a:r>
              <a:rPr lang="en-US" sz="2300" dirty="0" smtClean="0"/>
              <a:t> </a:t>
            </a:r>
            <a:r>
              <a:rPr lang="en-US" sz="2300" dirty="0" err="1" smtClean="0"/>
              <a:t>predĺži</a:t>
            </a:r>
            <a:r>
              <a:rPr lang="hu-HU" sz="2300" dirty="0" smtClean="0"/>
              <a:t> </a:t>
            </a:r>
            <a:endParaRPr lang="en-US" sz="23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RO </a:t>
            </a:r>
            <a:r>
              <a:rPr lang="en-US" sz="2300" dirty="0" err="1" smtClean="0"/>
              <a:t>prevádza</a:t>
            </a:r>
            <a:r>
              <a:rPr lang="en-US" sz="2300" dirty="0" smtClean="0"/>
              <a:t> </a:t>
            </a:r>
            <a:r>
              <a:rPr lang="en-US" sz="2300" dirty="0" err="1" smtClean="0"/>
              <a:t>platbu</a:t>
            </a:r>
            <a:r>
              <a:rPr lang="en-US" sz="2300" dirty="0" smtClean="0"/>
              <a:t>, </a:t>
            </a:r>
            <a:r>
              <a:rPr lang="en-US" sz="2300" dirty="0" err="1" smtClean="0"/>
              <a:t>predpoklad</a:t>
            </a:r>
            <a:r>
              <a:rPr lang="en-US" sz="2300" dirty="0" smtClean="0"/>
              <a:t> </a:t>
            </a:r>
            <a:r>
              <a:rPr lang="en-US" sz="2300" dirty="0" err="1" smtClean="0"/>
              <a:t>ďalšieho</a:t>
            </a:r>
            <a:r>
              <a:rPr lang="en-US" sz="2300" dirty="0" smtClean="0"/>
              <a:t> </a:t>
            </a:r>
            <a:r>
              <a:rPr lang="en-US" sz="2300" dirty="0" err="1" smtClean="0"/>
              <a:t>meškania</a:t>
            </a:r>
            <a:endParaRPr lang="hu-HU" sz="23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300" dirty="0"/>
              <a:t>VP </a:t>
            </a:r>
            <a:r>
              <a:rPr lang="en-US" sz="2300" dirty="0" err="1" smtClean="0"/>
              <a:t>musí</a:t>
            </a:r>
            <a:r>
              <a:rPr lang="en-US" sz="2300" dirty="0" smtClean="0"/>
              <a:t> </a:t>
            </a:r>
            <a:r>
              <a:rPr lang="en-US" sz="2300" dirty="0" err="1" smtClean="0"/>
              <a:t>odhadnúť</a:t>
            </a:r>
            <a:r>
              <a:rPr lang="en-US" sz="2300" dirty="0" smtClean="0"/>
              <a:t> </a:t>
            </a:r>
            <a:r>
              <a:rPr lang="en-US" sz="2300" dirty="0" err="1" smtClean="0"/>
              <a:t>termín</a:t>
            </a:r>
            <a:r>
              <a:rPr lang="en-US" sz="2300" dirty="0" smtClean="0"/>
              <a:t> </a:t>
            </a:r>
            <a:r>
              <a:rPr lang="en-US" sz="2300" dirty="0" err="1" smtClean="0"/>
              <a:t>prijatia</a:t>
            </a:r>
            <a:r>
              <a:rPr lang="en-US" sz="2300" dirty="0" smtClean="0"/>
              <a:t> </a:t>
            </a:r>
            <a:r>
              <a:rPr lang="en-US" sz="2300" dirty="0" err="1" smtClean="0"/>
              <a:t>ďalšej</a:t>
            </a:r>
            <a:r>
              <a:rPr lang="en-US" sz="2300" dirty="0" smtClean="0"/>
              <a:t> </a:t>
            </a:r>
            <a:r>
              <a:rPr lang="en-US" sz="2300" dirty="0" err="1" smtClean="0"/>
              <a:t>platby</a:t>
            </a:r>
            <a:endParaRPr lang="hu-HU" sz="23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300" dirty="0" smtClean="0"/>
              <a:t>  </a:t>
            </a:r>
            <a:endParaRPr lang="en-US" sz="23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889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7875"/>
          </a:xfrm>
        </p:spPr>
        <p:txBody>
          <a:bodyPr/>
          <a:lstStyle/>
          <a:p>
            <a:pPr algn="l"/>
            <a:r>
              <a:rPr lang="en-US" sz="2000" b="1" dirty="0" err="1"/>
              <a:t>Pokyny</a:t>
            </a:r>
            <a:r>
              <a:rPr lang="en-US" sz="2000" b="1" dirty="0"/>
              <a:t> pre </a:t>
            </a:r>
            <a:r>
              <a:rPr lang="en-US" sz="2000" b="1" dirty="0" smtClean="0"/>
              <a:t>reporting</a:t>
            </a:r>
            <a:r>
              <a:rPr lang="en-US" sz="2000" b="1" dirty="0"/>
              <a:t>, </a:t>
            </a:r>
            <a:r>
              <a:rPr lang="en-US" sz="2000" b="1" dirty="0" err="1"/>
              <a:t>verifikáciu</a:t>
            </a:r>
            <a:r>
              <a:rPr lang="en-US" sz="2000" b="1" dirty="0"/>
              <a:t> </a:t>
            </a:r>
            <a:r>
              <a:rPr lang="en-US" sz="2000" b="1" dirty="0" err="1"/>
              <a:t>nákladov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2"/>
            <a:ext cx="8229600" cy="496889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err="1" smtClean="0"/>
              <a:t>Meškanie</a:t>
            </a:r>
            <a:r>
              <a:rPr lang="en-US" sz="2000" b="1" dirty="0" smtClean="0"/>
              <a:t> v </a:t>
            </a:r>
            <a:r>
              <a:rPr lang="en-US" sz="2000" b="1" dirty="0" err="1" smtClean="0"/>
              <a:t>podaní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správy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alebo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nepodanie</a:t>
            </a: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err="1" smtClean="0"/>
              <a:t>Čl</a:t>
            </a:r>
            <a:r>
              <a:rPr lang="en-US" sz="2000" dirty="0" smtClean="0"/>
              <a:t>. 6.5 </a:t>
            </a:r>
            <a:r>
              <a:rPr lang="en-US" sz="2000" dirty="0" err="1" smtClean="0"/>
              <a:t>grantovej</a:t>
            </a:r>
            <a:r>
              <a:rPr lang="en-US" sz="2000" dirty="0" smtClean="0"/>
              <a:t> </a:t>
            </a:r>
            <a:r>
              <a:rPr lang="en-US" sz="2000" dirty="0" err="1" smtClean="0"/>
              <a:t>zmluvy</a:t>
            </a:r>
            <a:endParaRPr lang="en-U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V </a:t>
            </a:r>
            <a:r>
              <a:rPr lang="en-US" sz="2000" dirty="0" err="1" smtClean="0"/>
              <a:t>prípade</a:t>
            </a:r>
            <a:r>
              <a:rPr lang="en-US" sz="2000" dirty="0" smtClean="0"/>
              <a:t> </a:t>
            </a:r>
            <a:r>
              <a:rPr lang="en-US" sz="2000" dirty="0" err="1" smtClean="0"/>
              <a:t>že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Vedúci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prijímateľ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neuspie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podať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správu</a:t>
            </a:r>
            <a:r>
              <a:rPr lang="en-US" sz="2000" b="1" dirty="0" smtClean="0"/>
              <a:t> </a:t>
            </a:r>
            <a:r>
              <a:rPr lang="en-US" sz="2000" dirty="0" err="1" smtClean="0"/>
              <a:t>alebo</a:t>
            </a:r>
            <a:r>
              <a:rPr lang="en-US" sz="2000" dirty="0" smtClean="0"/>
              <a:t> </a:t>
            </a:r>
            <a:r>
              <a:rPr lang="en-US" sz="2000" dirty="0" err="1" smtClean="0"/>
              <a:t>nedokáže</a:t>
            </a:r>
            <a:r>
              <a:rPr lang="en-US" sz="2000" dirty="0" smtClean="0"/>
              <a:t> </a:t>
            </a:r>
            <a:r>
              <a:rPr lang="en-US" sz="2000" dirty="0" err="1" smtClean="0"/>
              <a:t>poskytnúť</a:t>
            </a:r>
            <a:r>
              <a:rPr lang="en-US" sz="2000" dirty="0" smtClean="0"/>
              <a:t> </a:t>
            </a:r>
            <a:r>
              <a:rPr lang="en-US" sz="2000" dirty="0" err="1" smtClean="0"/>
              <a:t>dodatočné</a:t>
            </a:r>
            <a:r>
              <a:rPr lang="en-US" sz="2000" dirty="0" smtClean="0"/>
              <a:t> </a:t>
            </a:r>
            <a:r>
              <a:rPr lang="en-US" sz="2000" dirty="0" err="1" smtClean="0"/>
              <a:t>informácie</a:t>
            </a:r>
            <a:r>
              <a:rPr lang="en-US" sz="2000" dirty="0" smtClean="0"/>
              <a:t> </a:t>
            </a:r>
            <a:r>
              <a:rPr lang="en-US" sz="2000" dirty="0" err="1" smtClean="0"/>
              <a:t>vyžiadané</a:t>
            </a:r>
            <a:r>
              <a:rPr lang="en-US" sz="2000" dirty="0" smtClean="0"/>
              <a:t> STS v </a:t>
            </a:r>
            <a:r>
              <a:rPr lang="en-US" sz="2000" dirty="0" err="1" smtClean="0"/>
              <a:t>rámci</a:t>
            </a:r>
            <a:r>
              <a:rPr lang="en-US" sz="2000" dirty="0" smtClean="0"/>
              <a:t> </a:t>
            </a:r>
            <a:r>
              <a:rPr lang="en-US" sz="2000" dirty="0" err="1" smtClean="0"/>
              <a:t>určeného</a:t>
            </a:r>
            <a:r>
              <a:rPr lang="en-US" sz="2000" dirty="0" smtClean="0"/>
              <a:t> </a:t>
            </a:r>
            <a:r>
              <a:rPr lang="en-US" sz="2000" dirty="0" err="1" smtClean="0"/>
              <a:t>termínu</a:t>
            </a:r>
            <a:r>
              <a:rPr lang="en-US" sz="2000" dirty="0" smtClean="0"/>
              <a:t> bez </a:t>
            </a:r>
            <a:r>
              <a:rPr lang="en-US" sz="2000" dirty="0" err="1" smtClean="0"/>
              <a:t>uvedenia</a:t>
            </a:r>
            <a:r>
              <a:rPr lang="en-US" sz="2000" dirty="0" smtClean="0"/>
              <a:t> </a:t>
            </a:r>
            <a:r>
              <a:rPr lang="en-US" sz="2000" dirty="0" err="1" smtClean="0"/>
              <a:t>písomného</a:t>
            </a:r>
            <a:r>
              <a:rPr lang="en-US" sz="2000" dirty="0" smtClean="0"/>
              <a:t> </a:t>
            </a:r>
            <a:r>
              <a:rPr lang="en-US" sz="2000" dirty="0" err="1" smtClean="0"/>
              <a:t>vysvetlenia</a:t>
            </a:r>
            <a:r>
              <a:rPr lang="en-US" sz="2000" dirty="0" smtClean="0"/>
              <a:t>, </a:t>
            </a:r>
            <a:r>
              <a:rPr lang="en-US" sz="2000" dirty="0" err="1" smtClean="0"/>
              <a:t>môže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Riadiaci</a:t>
            </a:r>
            <a:r>
              <a:rPr lang="en-US" sz="2000" b="1" dirty="0" smtClean="0"/>
              <a:t> organ </a:t>
            </a:r>
            <a:r>
              <a:rPr lang="en-US" sz="2000" b="1" dirty="0" err="1" smtClean="0"/>
              <a:t>jednostranne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vypovedať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grantovú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zmluvu</a:t>
            </a:r>
            <a:r>
              <a:rPr lang="en-US" sz="2000" b="1" dirty="0" smtClean="0"/>
              <a:t> </a:t>
            </a:r>
            <a:r>
              <a:rPr lang="en-US" sz="2000" dirty="0" err="1" smtClean="0"/>
              <a:t>podľa</a:t>
            </a:r>
            <a:r>
              <a:rPr lang="en-US" sz="2000" dirty="0" smtClean="0"/>
              <a:t> </a:t>
            </a:r>
            <a:r>
              <a:rPr lang="en-US" sz="2000" dirty="0" err="1" smtClean="0"/>
              <a:t>čl</a:t>
            </a:r>
            <a:r>
              <a:rPr lang="en-US" sz="2000" dirty="0" smtClean="0"/>
              <a:t>. 17.11(a</a:t>
            </a:r>
            <a:r>
              <a:rPr lang="en-US" sz="2000" dirty="0"/>
              <a:t>) </a:t>
            </a:r>
            <a:r>
              <a:rPr lang="en-US" sz="2000" dirty="0" smtClean="0"/>
              <a:t>a </a:t>
            </a:r>
            <a:r>
              <a:rPr lang="en-US" sz="2000" dirty="0"/>
              <a:t>(f) </a:t>
            </a:r>
            <a:r>
              <a:rPr lang="en-US" sz="2000" dirty="0" smtClean="0"/>
              <a:t>a </a:t>
            </a:r>
            <a:r>
              <a:rPr lang="en-US" sz="2000" dirty="0" err="1" smtClean="0"/>
              <a:t>tým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môže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byť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vyzvaný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splatenie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neoprávnene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použitých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finančných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prostriedkov</a:t>
            </a:r>
            <a:r>
              <a:rPr lang="en-US" sz="2000" b="1" dirty="0" smtClean="0"/>
              <a:t> v </a:t>
            </a:r>
            <a:r>
              <a:rPr lang="en-US" sz="2000" b="1" dirty="0" err="1" smtClean="0"/>
              <a:t>plnej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alebo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čiastočnej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výške</a:t>
            </a:r>
            <a:r>
              <a:rPr lang="en-US" sz="2000" b="1" dirty="0" smtClean="0"/>
              <a:t> </a:t>
            </a:r>
            <a:r>
              <a:rPr lang="en-US" sz="2000" dirty="0" smtClean="0"/>
              <a:t>v </a:t>
            </a:r>
            <a:r>
              <a:rPr lang="en-US" sz="2000" dirty="0" err="1" smtClean="0"/>
              <a:t>zmysle</a:t>
            </a:r>
            <a:r>
              <a:rPr lang="en-US" sz="2000" dirty="0" smtClean="0"/>
              <a:t> </a:t>
            </a:r>
            <a:r>
              <a:rPr lang="en-US" sz="2000" dirty="0" err="1" smtClean="0"/>
              <a:t>posledného</a:t>
            </a:r>
            <a:r>
              <a:rPr lang="en-US" sz="2000" dirty="0" smtClean="0"/>
              <a:t> </a:t>
            </a:r>
            <a:r>
              <a:rPr lang="en-US" sz="2000" dirty="0" err="1" smtClean="0"/>
              <a:t>odstavca</a:t>
            </a:r>
            <a:r>
              <a:rPr lang="en-US" sz="2000" dirty="0" smtClean="0"/>
              <a:t> </a:t>
            </a:r>
            <a:r>
              <a:rPr lang="en-US" sz="2000" dirty="0" err="1" smtClean="0"/>
              <a:t>čl</a:t>
            </a:r>
            <a:r>
              <a:rPr lang="en-US" sz="2000" dirty="0" smtClean="0"/>
              <a:t>. 17.16</a:t>
            </a:r>
            <a:r>
              <a:rPr lang="en-US" sz="2000" dirty="0"/>
              <a:t>.</a:t>
            </a:r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5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7875"/>
          </a:xfrm>
        </p:spPr>
        <p:txBody>
          <a:bodyPr/>
          <a:lstStyle/>
          <a:p>
            <a:pPr algn="l"/>
            <a:r>
              <a:rPr lang="en-US" sz="2000" b="1" dirty="0" err="1"/>
              <a:t>Pokyny</a:t>
            </a:r>
            <a:r>
              <a:rPr lang="en-US" sz="2000" b="1" dirty="0"/>
              <a:t> pre </a:t>
            </a:r>
            <a:r>
              <a:rPr lang="en-US" sz="2000" b="1" dirty="0" smtClean="0"/>
              <a:t>reporting</a:t>
            </a:r>
            <a:r>
              <a:rPr lang="en-US" sz="2000" b="1" dirty="0"/>
              <a:t>, </a:t>
            </a:r>
            <a:r>
              <a:rPr lang="en-US" sz="2000" b="1" dirty="0" err="1"/>
              <a:t>verifikáciu</a:t>
            </a:r>
            <a:r>
              <a:rPr lang="en-US" sz="2000" b="1" dirty="0"/>
              <a:t> </a:t>
            </a:r>
            <a:r>
              <a:rPr lang="en-US" sz="2000" b="1" dirty="0" err="1"/>
              <a:t>nákladov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2"/>
            <a:ext cx="8229600" cy="496889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err="1" smtClean="0"/>
              <a:t>Praktické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informácie</a:t>
            </a:r>
            <a:r>
              <a:rPr lang="en-US" sz="2000" b="1" dirty="0" smtClean="0"/>
              <a:t> pre </a:t>
            </a:r>
            <a:r>
              <a:rPr lang="en-US" sz="2000" b="1" dirty="0" err="1" smtClean="0"/>
              <a:t>Vedúcich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prijímateľov</a:t>
            </a:r>
            <a:r>
              <a:rPr lang="en-US" sz="2000" b="1" dirty="0" smtClean="0"/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err="1" smtClean="0"/>
              <a:t>Informujte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svojich</a:t>
            </a:r>
            <a:r>
              <a:rPr lang="en-US" sz="2000" b="1" dirty="0" smtClean="0"/>
              <a:t> PP o </a:t>
            </a:r>
            <a:r>
              <a:rPr lang="en-US" sz="2000" b="1" dirty="0" err="1" smtClean="0"/>
              <a:t>časovom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rámci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termínoch</a:t>
            </a:r>
            <a:r>
              <a:rPr lang="en-US" sz="2000" b="1" dirty="0" smtClean="0"/>
              <a:t> pre reporting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err="1" smtClean="0"/>
              <a:t>Osvojte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ustanovenia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grantovej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zmluvy</a:t>
            </a:r>
            <a:r>
              <a:rPr lang="en-US" sz="2000" b="1" dirty="0" smtClean="0"/>
              <a:t> a PIM o </a:t>
            </a:r>
            <a:r>
              <a:rPr lang="en-US" sz="2000" b="1" dirty="0" err="1" smtClean="0"/>
              <a:t>reportingu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oprávnenosť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nákladov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podporná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dokumentácia</a:t>
            </a:r>
            <a:r>
              <a:rPr lang="en-US" sz="2000" b="1" dirty="0" smtClean="0"/>
              <a:t>)</a:t>
            </a:r>
            <a:endParaRPr lang="hu-HU" sz="20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/>
              <a:t>Inform</a:t>
            </a:r>
            <a:r>
              <a:rPr lang="en-US" sz="2000" b="1" dirty="0" err="1" smtClean="0"/>
              <a:t>ujte</a:t>
            </a:r>
            <a:r>
              <a:rPr lang="hu-HU" sz="2000" b="1" dirty="0" smtClean="0"/>
              <a:t> </a:t>
            </a:r>
            <a:r>
              <a:rPr lang="en-US" sz="2000" b="1" dirty="0" smtClean="0"/>
              <a:t>S</a:t>
            </a:r>
            <a:r>
              <a:rPr lang="hu-HU" sz="2000" b="1" dirty="0" smtClean="0"/>
              <a:t>TS o</a:t>
            </a:r>
            <a:r>
              <a:rPr lang="en-US" sz="2000" b="1" dirty="0" err="1" smtClean="0"/>
              <a:t>hľadom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rozpočtových</a:t>
            </a:r>
            <a:r>
              <a:rPr lang="en-US" sz="2000" b="1" dirty="0" smtClean="0"/>
              <a:t> </a:t>
            </a:r>
            <a:r>
              <a:rPr lang="hu-HU" sz="2000" b="1" dirty="0" smtClean="0"/>
              <a:t>modifi</a:t>
            </a:r>
            <a:r>
              <a:rPr lang="en-US" sz="2000" b="1" dirty="0" err="1" smtClean="0"/>
              <a:t>kácii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pred</a:t>
            </a:r>
            <a:r>
              <a:rPr lang="hu-HU" sz="2000" b="1" dirty="0" smtClean="0"/>
              <a:t> reporting</a:t>
            </a:r>
            <a:r>
              <a:rPr lang="en-US" sz="2000" b="1" dirty="0" smtClean="0"/>
              <a:t>om</a:t>
            </a:r>
            <a:r>
              <a:rPr lang="hu-HU" sz="2000" b="1" dirty="0" smtClean="0"/>
              <a:t> </a:t>
            </a: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Začnite</a:t>
            </a:r>
            <a:r>
              <a:rPr lang="en-US" sz="2000" b="1" dirty="0" smtClean="0">
                <a:solidFill>
                  <a:srgbClr val="FF0000"/>
                </a:solidFill>
              </a:rPr>
              <a:t> so </a:t>
            </a:r>
            <a:r>
              <a:rPr lang="en-US" sz="2000" b="1" dirty="0" err="1" smtClean="0">
                <a:solidFill>
                  <a:srgbClr val="FF0000"/>
                </a:solidFill>
              </a:rPr>
              <a:t>skenovaním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podporných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dokumentov</a:t>
            </a:r>
            <a:r>
              <a:rPr lang="en-US" sz="2000" b="1" dirty="0" smtClean="0">
                <a:solidFill>
                  <a:srgbClr val="FF0000"/>
                </a:solidFill>
              </a:rPr>
              <a:t> do I+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err="1" smtClean="0"/>
              <a:t>Uistite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že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váš</a:t>
            </a:r>
            <a:r>
              <a:rPr lang="en-US" sz="2000" b="1" dirty="0" smtClean="0"/>
              <a:t> UA PP </a:t>
            </a:r>
            <a:r>
              <a:rPr lang="en-US" sz="2000" b="1" dirty="0" err="1" smtClean="0"/>
              <a:t>použil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vzorovú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audítorská</a:t>
            </a:r>
            <a:r>
              <a:rPr lang="en-US" sz="2000" b="1" dirty="0" smtClean="0"/>
              <a:t> </a:t>
            </a:r>
            <a:r>
              <a:rPr lang="en-US" sz="2000" b="1" dirty="0" err="1"/>
              <a:t>zmluva</a:t>
            </a:r>
            <a:r>
              <a:rPr lang="en-US" sz="2000" b="1" dirty="0"/>
              <a:t> </a:t>
            </a:r>
            <a:r>
              <a:rPr lang="en-US" sz="2000" b="1" dirty="0" err="1" smtClean="0"/>
              <a:t>schválenú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zverejnenú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stránke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programu</a:t>
            </a:r>
            <a:r>
              <a:rPr lang="en-US" sz="2000" b="1" dirty="0" smtClean="0"/>
              <a:t>! </a:t>
            </a:r>
            <a:r>
              <a:rPr lang="en-US" sz="2000" b="1" dirty="0">
                <a:hlinkClick r:id="rId2"/>
              </a:rPr>
              <a:t>https://</a:t>
            </a:r>
            <a:r>
              <a:rPr lang="en-US" sz="2000" b="1" dirty="0" smtClean="0">
                <a:hlinkClick r:id="rId2"/>
              </a:rPr>
              <a:t>huskroua-cbc.eu/documents/project-implementation-documents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9303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16960</TotalTime>
  <Words>743</Words>
  <Application>Microsoft Office PowerPoint</Application>
  <PresentationFormat>Diavetítés a képernyőre (4:3 oldalarány)</PresentationFormat>
  <Paragraphs>91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Wingdings</vt:lpstr>
      <vt:lpstr>Office Theme</vt:lpstr>
      <vt:lpstr> Hungary-Slovakia-Romania-Ukraine ENI Cross-border Cooperation Programme 2014-2020 </vt:lpstr>
      <vt:lpstr>Zmeny grantovej zmluvy a PIM</vt:lpstr>
      <vt:lpstr>Zmeny grantovej zmluvy a PIM</vt:lpstr>
      <vt:lpstr>Zmeny grantovej zmluvy a PIM</vt:lpstr>
      <vt:lpstr>Detailný opis procedúry verifikácie nákladov</vt:lpstr>
      <vt:lpstr>Pokyny pre reporting, verifikáciu nákladov</vt:lpstr>
      <vt:lpstr>Pokyny pre reporting, verifikáciu nákladov</vt:lpstr>
      <vt:lpstr>Pokyny pre reporting, verifikáciu nákladov</vt:lpstr>
      <vt:lpstr>Pokyny pre reporting, verifikáciu nákladov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Hungary-Slovakia-Romania-Ukraine ENI Cross-border Cooperation Programme 2014-2020</dc:title>
  <dc:creator>Roxana Damian</dc:creator>
  <cp:lastModifiedBy>Adam Kamensky</cp:lastModifiedBy>
  <cp:revision>503</cp:revision>
  <cp:lastPrinted>2017-06-23T10:52:12Z</cp:lastPrinted>
  <dcterms:created xsi:type="dcterms:W3CDTF">2017-05-23T08:20:39Z</dcterms:created>
  <dcterms:modified xsi:type="dcterms:W3CDTF">2020-11-11T15:16:14Z</dcterms:modified>
</cp:coreProperties>
</file>